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Poppins" charset="1" panose="00000500000000000000"/>
      <p:regular r:id="rId17"/>
    </p:embeddedFont>
    <p:embeddedFont>
      <p:font typeface="Times New Roman Bold" charset="1" panose="020308020704050203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19470" y="2916490"/>
            <a:ext cx="13988283" cy="1676400"/>
          </a:xfrm>
          <a:prstGeom prst="rect">
            <a:avLst/>
          </a:prstGeom>
        </p:spPr>
        <p:txBody>
          <a:bodyPr anchor="t" rtlCol="false" tIns="0" lIns="0" bIns="0" rIns="0">
            <a:spAutoFit/>
          </a:bodyPr>
          <a:lstStyle/>
          <a:p>
            <a:pPr algn="ctr">
              <a:lnSpc>
                <a:spcPts val="12480"/>
              </a:lnSpc>
            </a:pPr>
            <a:r>
              <a:rPr lang="en-US" b="true" sz="10400">
                <a:solidFill>
                  <a:srgbClr val="FFFFFF"/>
                </a:solidFill>
                <a:latin typeface="Poppins Bold"/>
                <a:ea typeface="Poppins Bold"/>
                <a:cs typeface="Poppins Bold"/>
                <a:sym typeface="Poppins Bold"/>
              </a:rPr>
              <a:t>TESTARE UNITARĂ ÎN </a:t>
            </a:r>
          </a:p>
        </p:txBody>
      </p:sp>
      <p:sp>
        <p:nvSpPr>
          <p:cNvPr name="TextBox 4" id="4"/>
          <p:cNvSpPr txBox="true"/>
          <p:nvPr/>
        </p:nvSpPr>
        <p:spPr>
          <a:xfrm rot="0">
            <a:off x="9383221" y="2916490"/>
            <a:ext cx="12925424" cy="1676400"/>
          </a:xfrm>
          <a:prstGeom prst="rect">
            <a:avLst/>
          </a:prstGeom>
        </p:spPr>
        <p:txBody>
          <a:bodyPr anchor="t" rtlCol="false" tIns="0" lIns="0" bIns="0" rIns="0">
            <a:spAutoFit/>
          </a:bodyPr>
          <a:lstStyle/>
          <a:p>
            <a:pPr algn="ctr">
              <a:lnSpc>
                <a:spcPts val="12480"/>
              </a:lnSpc>
            </a:pPr>
            <a:r>
              <a:rPr lang="en-US" b="true" sz="10400">
                <a:solidFill>
                  <a:srgbClr val="65FFE8"/>
                </a:solidFill>
                <a:latin typeface="Poppins Bold"/>
                <a:ea typeface="Poppins Bold"/>
                <a:cs typeface="Poppins Bold"/>
                <a:sym typeface="Poppins Bold"/>
              </a:rPr>
              <a:t>PHP</a:t>
            </a:r>
          </a:p>
        </p:txBody>
      </p:sp>
      <p:sp>
        <p:nvSpPr>
          <p:cNvPr name="TextBox 5" id="5"/>
          <p:cNvSpPr txBox="true"/>
          <p:nvPr/>
        </p:nvSpPr>
        <p:spPr>
          <a:xfrm rot="0">
            <a:off x="5807508" y="6950109"/>
            <a:ext cx="6672983" cy="3336891"/>
          </a:xfrm>
          <a:prstGeom prst="rect">
            <a:avLst/>
          </a:prstGeom>
        </p:spPr>
        <p:txBody>
          <a:bodyPr anchor="t" rtlCol="false" tIns="0" lIns="0" bIns="0" rIns="0">
            <a:spAutoFit/>
          </a:bodyPr>
          <a:lstStyle/>
          <a:p>
            <a:pPr algn="ctr">
              <a:lnSpc>
                <a:spcPts val="3851"/>
              </a:lnSpc>
            </a:pPr>
            <a:r>
              <a:rPr lang="en-US" sz="2751" b="true">
                <a:solidFill>
                  <a:srgbClr val="FFFFFF"/>
                </a:solidFill>
                <a:latin typeface="Poppins Bold"/>
                <a:ea typeface="Poppins Bold"/>
                <a:cs typeface="Poppins Bold"/>
                <a:sym typeface="Poppins Bold"/>
              </a:rPr>
              <a:t>Echipă:</a:t>
            </a:r>
          </a:p>
          <a:p>
            <a:pPr algn="ctr">
              <a:lnSpc>
                <a:spcPts val="3851"/>
              </a:lnSpc>
              <a:spcBef>
                <a:spcPct val="0"/>
              </a:spcBef>
            </a:pPr>
            <a:r>
              <a:rPr lang="en-US" b="true" sz="2751">
                <a:solidFill>
                  <a:srgbClr val="FFFFFF"/>
                </a:solidFill>
                <a:latin typeface="Poppins Bold"/>
                <a:ea typeface="Poppins Bold"/>
                <a:cs typeface="Poppins Bold"/>
                <a:sym typeface="Poppins Bold"/>
              </a:rPr>
              <a:t>Din</a:t>
            </a:r>
            <a:r>
              <a:rPr lang="en-US" b="true" sz="2751">
                <a:solidFill>
                  <a:srgbClr val="FFFFFF"/>
                </a:solidFill>
                <a:latin typeface="Poppins Bold"/>
                <a:ea typeface="Poppins Bold"/>
                <a:cs typeface="Poppins Bold"/>
                <a:sym typeface="Poppins Bold"/>
              </a:rPr>
              <a:t>u Andreea-Violeta</a:t>
            </a:r>
          </a:p>
          <a:p>
            <a:pPr algn="ctr">
              <a:lnSpc>
                <a:spcPts val="3851"/>
              </a:lnSpc>
              <a:spcBef>
                <a:spcPct val="0"/>
              </a:spcBef>
            </a:pPr>
            <a:r>
              <a:rPr lang="en-US" b="true" sz="2751">
                <a:solidFill>
                  <a:srgbClr val="FFFFFF"/>
                </a:solidFill>
                <a:latin typeface="Poppins Bold"/>
                <a:ea typeface="Poppins Bold"/>
                <a:cs typeface="Poppins Bold"/>
                <a:sym typeface="Poppins Bold"/>
              </a:rPr>
              <a:t>Gurzu Andreea</a:t>
            </a:r>
          </a:p>
          <a:p>
            <a:pPr algn="ctr">
              <a:lnSpc>
                <a:spcPts val="3851"/>
              </a:lnSpc>
              <a:spcBef>
                <a:spcPct val="0"/>
              </a:spcBef>
            </a:pPr>
            <a:r>
              <a:rPr lang="en-US" b="true" sz="2751">
                <a:solidFill>
                  <a:srgbClr val="FFFFFF"/>
                </a:solidFill>
                <a:latin typeface="Poppins Bold"/>
                <a:ea typeface="Poppins Bold"/>
                <a:cs typeface="Poppins Bold"/>
                <a:sym typeface="Poppins Bold"/>
              </a:rPr>
              <a:t>Marin Iulian</a:t>
            </a:r>
          </a:p>
          <a:p>
            <a:pPr algn="ctr">
              <a:lnSpc>
                <a:spcPts val="3851"/>
              </a:lnSpc>
              <a:spcBef>
                <a:spcPct val="0"/>
              </a:spcBef>
            </a:pPr>
            <a:r>
              <a:rPr lang="en-US" b="true" sz="2751">
                <a:solidFill>
                  <a:srgbClr val="FFFFFF"/>
                </a:solidFill>
                <a:latin typeface="Poppins Bold"/>
                <a:ea typeface="Poppins Bold"/>
                <a:cs typeface="Poppins Bold"/>
                <a:sym typeface="Poppins Bold"/>
              </a:rPr>
              <a:t>Șteică Mălina-Alexa</a:t>
            </a:r>
          </a:p>
          <a:p>
            <a:pPr algn="ctr">
              <a:lnSpc>
                <a:spcPts val="3851"/>
              </a:lnSpc>
              <a:spcBef>
                <a:spcPct val="0"/>
              </a:spcBef>
            </a:pPr>
            <a:r>
              <a:rPr lang="en-US" b="true" sz="2751">
                <a:solidFill>
                  <a:srgbClr val="FFFFFF"/>
                </a:solidFill>
                <a:latin typeface="Poppins Bold"/>
                <a:ea typeface="Poppins Bold"/>
                <a:cs typeface="Poppins Bold"/>
                <a:sym typeface="Poppins Bold"/>
              </a:rPr>
              <a:t>Ungureanu Maria-Antonia</a:t>
            </a:r>
          </a:p>
          <a:p>
            <a:pPr algn="ctr">
              <a:lnSpc>
                <a:spcPts val="3151"/>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549918" y="4112623"/>
            <a:ext cx="9188163" cy="1676400"/>
          </a:xfrm>
          <a:prstGeom prst="rect">
            <a:avLst/>
          </a:prstGeom>
        </p:spPr>
        <p:txBody>
          <a:bodyPr anchor="t" rtlCol="false" tIns="0" lIns="0" bIns="0" rIns="0">
            <a:spAutoFit/>
          </a:bodyPr>
          <a:lstStyle/>
          <a:p>
            <a:pPr algn="ctr">
              <a:lnSpc>
                <a:spcPts val="12480"/>
              </a:lnSpc>
            </a:pPr>
            <a:r>
              <a:rPr lang="en-US" b="true" sz="10400">
                <a:solidFill>
                  <a:srgbClr val="65FFE8"/>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6557" y="0"/>
            <a:ext cx="6227667" cy="6750869"/>
          </a:xfrm>
          <a:custGeom>
            <a:avLst/>
            <a:gdLst/>
            <a:ahLst/>
            <a:cxnLst/>
            <a:rect r="r" b="b" t="t" l="l"/>
            <a:pathLst>
              <a:path h="6750869" w="6227667">
                <a:moveTo>
                  <a:pt x="0" y="0"/>
                </a:moveTo>
                <a:lnTo>
                  <a:pt x="6227668" y="0"/>
                </a:lnTo>
                <a:lnTo>
                  <a:pt x="6227668" y="6750869"/>
                </a:lnTo>
                <a:lnTo>
                  <a:pt x="0" y="6750869"/>
                </a:lnTo>
                <a:lnTo>
                  <a:pt x="0" y="0"/>
                </a:lnTo>
                <a:close/>
              </a:path>
            </a:pathLst>
          </a:custGeom>
          <a:blipFill>
            <a:blip r:embed="rId2"/>
            <a:stretch>
              <a:fillRect l="0" t="-1825" r="0" b="-1825"/>
            </a:stretch>
          </a:blipFill>
        </p:spPr>
      </p:sp>
      <p:sp>
        <p:nvSpPr>
          <p:cNvPr name="Freeform 3" id="3"/>
          <p:cNvSpPr/>
          <p:nvPr/>
        </p:nvSpPr>
        <p:spPr>
          <a:xfrm flipH="false" flipV="false" rot="0">
            <a:off x="-3848245" y="-369109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stretch>
              <a:fillRect l="0" t="0" r="0" b="0"/>
            </a:stretch>
          </a:blipFill>
        </p:spPr>
      </p:sp>
      <p:sp>
        <p:nvSpPr>
          <p:cNvPr name="TextBox 4" id="4"/>
          <p:cNvSpPr txBox="true"/>
          <p:nvPr/>
        </p:nvSpPr>
        <p:spPr>
          <a:xfrm rot="0">
            <a:off x="971433" y="2853482"/>
            <a:ext cx="16847987" cy="7082525"/>
          </a:xfrm>
          <a:prstGeom prst="rect">
            <a:avLst/>
          </a:prstGeom>
        </p:spPr>
        <p:txBody>
          <a:bodyPr anchor="t" rtlCol="false" tIns="0" lIns="0" bIns="0" rIns="0">
            <a:spAutoFit/>
          </a:bodyPr>
          <a:lstStyle/>
          <a:p>
            <a:pPr algn="just">
              <a:lnSpc>
                <a:spcPts val="4383"/>
              </a:lnSpc>
            </a:pPr>
            <a:r>
              <a:rPr lang="en-US" sz="3131">
                <a:solidFill>
                  <a:srgbClr val="FFFFFF"/>
                </a:solidFill>
                <a:latin typeface="Poppins"/>
                <a:ea typeface="Poppins"/>
                <a:cs typeface="Poppins"/>
                <a:sym typeface="Poppins"/>
              </a:rPr>
              <a:t>În contextul aplicațiilor backend scrise în limbajul PHP, testarea unitară joacă un rol crucial în procesul de asigurare a calității software și este utilizată în combinație cu practici moderne de dezvoltare precum Test Driven Development (TDD) și Continuous Integration/Continuous Deployment (CI/CD).</a:t>
            </a:r>
          </a:p>
          <a:p>
            <a:pPr algn="just">
              <a:lnSpc>
                <a:spcPts val="4383"/>
              </a:lnSpc>
            </a:pPr>
          </a:p>
          <a:p>
            <a:pPr algn="just">
              <a:lnSpc>
                <a:spcPts val="4383"/>
              </a:lnSpc>
            </a:pPr>
            <a:r>
              <a:rPr lang="en-US" sz="3131">
                <a:solidFill>
                  <a:srgbClr val="FFFFFF"/>
                </a:solidFill>
                <a:latin typeface="Poppins"/>
                <a:ea typeface="Poppins"/>
                <a:cs typeface="Poppins"/>
                <a:sym typeface="Poppins"/>
              </a:rPr>
              <a:t>Testarea unitară contribuie semnificativ la:</a:t>
            </a:r>
          </a:p>
          <a:p>
            <a:pPr algn="just" marL="676022" indent="-338011" lvl="1">
              <a:lnSpc>
                <a:spcPts val="4383"/>
              </a:lnSpc>
              <a:buFont typeface="Arial"/>
              <a:buChar char="•"/>
            </a:pPr>
            <a:r>
              <a:rPr lang="en-US" sz="3131">
                <a:solidFill>
                  <a:srgbClr val="FFFFFF"/>
                </a:solidFill>
                <a:latin typeface="Poppins"/>
                <a:ea typeface="Poppins"/>
                <a:cs typeface="Poppins"/>
                <a:sym typeface="Poppins"/>
              </a:rPr>
              <a:t>detectarea rapidă a defectelor încă din fazele incipiente ale dezvoltării;</a:t>
            </a:r>
          </a:p>
          <a:p>
            <a:pPr algn="just" marL="676022" indent="-338011" lvl="1">
              <a:lnSpc>
                <a:spcPts val="4383"/>
              </a:lnSpc>
              <a:buFont typeface="Arial"/>
              <a:buChar char="•"/>
            </a:pPr>
            <a:r>
              <a:rPr lang="en-US" sz="3131">
                <a:solidFill>
                  <a:srgbClr val="FFFFFF"/>
                </a:solidFill>
                <a:latin typeface="Poppins"/>
                <a:ea typeface="Poppins"/>
                <a:cs typeface="Poppins"/>
                <a:sym typeface="Poppins"/>
              </a:rPr>
              <a:t>îmbunătățirea design-ului software, în special prin decuplarea logicii și crearea unor componente ușor testabile;</a:t>
            </a:r>
          </a:p>
          <a:p>
            <a:pPr algn="just" marL="676022" indent="-338011" lvl="1">
              <a:lnSpc>
                <a:spcPts val="4383"/>
              </a:lnSpc>
              <a:buFont typeface="Arial"/>
              <a:buChar char="•"/>
            </a:pPr>
            <a:r>
              <a:rPr lang="en-US" sz="3131">
                <a:solidFill>
                  <a:srgbClr val="FFFFFF"/>
                </a:solidFill>
                <a:latin typeface="Poppins"/>
                <a:ea typeface="Poppins"/>
                <a:cs typeface="Poppins"/>
                <a:sym typeface="Poppins"/>
              </a:rPr>
              <a:t>documentarea comportamentului funcțional al sistemului prin codul testelor;</a:t>
            </a:r>
          </a:p>
          <a:p>
            <a:pPr algn="just" marL="676022" indent="-338011" lvl="1">
              <a:lnSpc>
                <a:spcPts val="4383"/>
              </a:lnSpc>
              <a:buFont typeface="Arial"/>
              <a:buChar char="•"/>
            </a:pPr>
            <a:r>
              <a:rPr lang="en-US" sz="3131">
                <a:solidFill>
                  <a:srgbClr val="FFFFFF"/>
                </a:solidFill>
                <a:latin typeface="Poppins"/>
                <a:ea typeface="Poppins"/>
                <a:cs typeface="Poppins"/>
                <a:sym typeface="Poppins"/>
              </a:rPr>
              <a:t>facilitarea refactorizării codului, oferind o plasă de siguranță care semnalează imediat eventualele regresii.</a:t>
            </a:r>
          </a:p>
          <a:p>
            <a:pPr algn="just">
              <a:lnSpc>
                <a:spcPts val="3415"/>
              </a:lnSpc>
              <a:spcBef>
                <a:spcPct val="0"/>
              </a:spcBef>
            </a:pPr>
          </a:p>
        </p:txBody>
      </p:sp>
      <p:sp>
        <p:nvSpPr>
          <p:cNvPr name="TextBox 5" id="5"/>
          <p:cNvSpPr txBox="true"/>
          <p:nvPr/>
        </p:nvSpPr>
        <p:spPr>
          <a:xfrm rot="0">
            <a:off x="1262203" y="561975"/>
            <a:ext cx="5537899" cy="1227535"/>
          </a:xfrm>
          <a:prstGeom prst="rect">
            <a:avLst/>
          </a:prstGeom>
        </p:spPr>
        <p:txBody>
          <a:bodyPr anchor="t" rtlCol="false" tIns="0" lIns="0" bIns="0" rIns="0">
            <a:spAutoFit/>
          </a:bodyPr>
          <a:lstStyle/>
          <a:p>
            <a:pPr algn="l">
              <a:lnSpc>
                <a:spcPts val="9156"/>
              </a:lnSpc>
            </a:pPr>
            <a:r>
              <a:rPr lang="en-US" sz="7630" b="true">
                <a:solidFill>
                  <a:srgbClr val="FFFFFF"/>
                </a:solidFill>
                <a:latin typeface="Poppins Bold"/>
                <a:ea typeface="Poppins Bold"/>
                <a:cs typeface="Poppins Bold"/>
                <a:sym typeface="Poppins Bold"/>
              </a:rPr>
              <a:t>CONTEXT</a:t>
            </a:r>
          </a:p>
        </p:txBody>
      </p:sp>
      <p:sp>
        <p:nvSpPr>
          <p:cNvPr name="TextBox 6" id="6"/>
          <p:cNvSpPr txBox="true"/>
          <p:nvPr/>
        </p:nvSpPr>
        <p:spPr>
          <a:xfrm rot="0">
            <a:off x="2083859" y="1675210"/>
            <a:ext cx="10858996" cy="1076325"/>
          </a:xfrm>
          <a:prstGeom prst="rect">
            <a:avLst/>
          </a:prstGeom>
        </p:spPr>
        <p:txBody>
          <a:bodyPr anchor="t" rtlCol="false" tIns="0" lIns="0" bIns="0" rIns="0">
            <a:spAutoFit/>
          </a:bodyPr>
          <a:lstStyle/>
          <a:p>
            <a:pPr algn="l">
              <a:lnSpc>
                <a:spcPts val="7596"/>
              </a:lnSpc>
            </a:pPr>
            <a:r>
              <a:rPr lang="en-US" sz="6330" b="true">
                <a:solidFill>
                  <a:srgbClr val="65FFE8"/>
                </a:solidFill>
                <a:latin typeface="Times New Roman Bold"/>
                <a:ea typeface="Times New Roman Bold"/>
                <a:cs typeface="Times New Roman Bold"/>
                <a:sym typeface="Times New Roman Bold"/>
              </a:rPr>
              <a:t>Ce este testarea unitară?</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87439" y="5767580"/>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7439" y="1953833"/>
            <a:ext cx="17113121" cy="8163433"/>
          </a:xfrm>
          <a:prstGeom prst="rect">
            <a:avLst/>
          </a:prstGeom>
        </p:spPr>
        <p:txBody>
          <a:bodyPr anchor="t" rtlCol="false" tIns="0" lIns="0" bIns="0" rIns="0">
            <a:spAutoFit/>
          </a:bodyPr>
          <a:lstStyle/>
          <a:p>
            <a:pPr algn="just" marL="669289" indent="-334645" lvl="1">
              <a:lnSpc>
                <a:spcPts val="4990"/>
              </a:lnSpc>
              <a:buFont typeface="Arial"/>
              <a:buChar char="•"/>
            </a:pPr>
            <a:r>
              <a:rPr lang="en-US" b="true" sz="3099">
                <a:solidFill>
                  <a:srgbClr val="FFFFFF"/>
                </a:solidFill>
                <a:latin typeface="Poppins Bold"/>
                <a:ea typeface="Poppins Bold"/>
                <a:cs typeface="Poppins Bold"/>
                <a:sym typeface="Poppins Bold"/>
              </a:rPr>
              <a:t>Test</a:t>
            </a:r>
            <a:r>
              <a:rPr lang="en-US" b="true" sz="3099">
                <a:solidFill>
                  <a:srgbClr val="FFFFFF"/>
                </a:solidFill>
                <a:latin typeface="Poppins Bold"/>
                <a:ea typeface="Poppins Bold"/>
                <a:cs typeface="Poppins Bold"/>
                <a:sym typeface="Poppins Bold"/>
              </a:rPr>
              <a:t>are unitară</a:t>
            </a:r>
            <a:r>
              <a:rPr lang="en-US" sz="3099">
                <a:solidFill>
                  <a:srgbClr val="FFFFFF"/>
                </a:solidFill>
                <a:latin typeface="Poppins"/>
                <a:ea typeface="Poppins"/>
                <a:cs typeface="Poppins"/>
                <a:sym typeface="Poppins"/>
              </a:rPr>
              <a:t>: Procesul prin care funcții/metode individuale sunt testate izolat pentru a se verifica corectitudinea acestora.</a:t>
            </a:r>
          </a:p>
          <a:p>
            <a:pPr algn="just" marL="669289" indent="-334645" lvl="1">
              <a:lnSpc>
                <a:spcPts val="4990"/>
              </a:lnSpc>
              <a:buFont typeface="Arial"/>
              <a:buChar char="•"/>
            </a:pPr>
            <a:r>
              <a:rPr lang="en-US" b="true" sz="3099">
                <a:solidFill>
                  <a:srgbClr val="FFFFFF"/>
                </a:solidFill>
                <a:latin typeface="Poppins Bold"/>
                <a:ea typeface="Poppins Bold"/>
                <a:cs typeface="Poppins Bold"/>
                <a:sym typeface="Poppins Bold"/>
              </a:rPr>
              <a:t>PHPUnit</a:t>
            </a:r>
            <a:r>
              <a:rPr lang="en-US" sz="3099">
                <a:solidFill>
                  <a:srgbClr val="FFFFFF"/>
                </a:solidFill>
                <a:latin typeface="Poppins"/>
                <a:ea typeface="Poppins"/>
                <a:cs typeface="Poppins"/>
                <a:sym typeface="Poppins"/>
              </a:rPr>
              <a:t>: Framework de testare unitară pentru PHP, dezvoltat de Sebastian Bergmann.</a:t>
            </a:r>
          </a:p>
          <a:p>
            <a:pPr algn="just" marL="669289" indent="-334645" lvl="1">
              <a:lnSpc>
                <a:spcPts val="4990"/>
              </a:lnSpc>
              <a:buFont typeface="Arial"/>
              <a:buChar char="•"/>
            </a:pPr>
            <a:r>
              <a:rPr lang="en-US" b="true" sz="3099">
                <a:solidFill>
                  <a:srgbClr val="FFFFFF"/>
                </a:solidFill>
                <a:latin typeface="Poppins Bold"/>
                <a:ea typeface="Poppins Bold"/>
                <a:cs typeface="Poppins Bold"/>
                <a:sym typeface="Poppins Bold"/>
              </a:rPr>
              <a:t>Fixture</a:t>
            </a:r>
            <a:r>
              <a:rPr lang="en-US" sz="3099">
                <a:solidFill>
                  <a:srgbClr val="FFFFFF"/>
                </a:solidFill>
                <a:latin typeface="Poppins"/>
                <a:ea typeface="Poppins"/>
                <a:cs typeface="Poppins"/>
                <a:sym typeface="Poppins"/>
              </a:rPr>
              <a:t>: Date de test sau obiecte create pentru a testa un scenariu specific.</a:t>
            </a:r>
          </a:p>
          <a:p>
            <a:pPr algn="just" marL="669289" indent="-334645" lvl="1">
              <a:lnSpc>
                <a:spcPts val="4990"/>
              </a:lnSpc>
              <a:buFont typeface="Arial"/>
              <a:buChar char="•"/>
            </a:pPr>
            <a:r>
              <a:rPr lang="en-US" b="true" sz="3099">
                <a:solidFill>
                  <a:srgbClr val="FFFFFF"/>
                </a:solidFill>
                <a:latin typeface="Poppins Bold"/>
                <a:ea typeface="Poppins Bold"/>
                <a:cs typeface="Poppins Bold"/>
                <a:sym typeface="Poppins Bold"/>
              </a:rPr>
              <a:t>Mocking</a:t>
            </a:r>
            <a:r>
              <a:rPr lang="en-US" sz="3099">
                <a:solidFill>
                  <a:srgbClr val="FFFFFF"/>
                </a:solidFill>
                <a:latin typeface="Poppins"/>
                <a:ea typeface="Poppins"/>
                <a:cs typeface="Poppins"/>
                <a:sym typeface="Poppins"/>
              </a:rPr>
              <a:t>: Simularea comportamentului unor obiecte externe pentru a izola testele.</a:t>
            </a:r>
          </a:p>
          <a:p>
            <a:pPr algn="just" marL="669289" indent="-334645" lvl="1">
              <a:lnSpc>
                <a:spcPts val="4990"/>
              </a:lnSpc>
              <a:buFont typeface="Arial"/>
              <a:buChar char="•"/>
            </a:pPr>
            <a:r>
              <a:rPr lang="en-US" b="true" sz="3099" u="none">
                <a:solidFill>
                  <a:srgbClr val="FFFFFF"/>
                </a:solidFill>
                <a:latin typeface="Poppins Bold"/>
                <a:ea typeface="Poppins Bold"/>
                <a:cs typeface="Poppins Bold"/>
                <a:sym typeface="Poppins Bold"/>
              </a:rPr>
              <a:t>Test suite</a:t>
            </a:r>
            <a:r>
              <a:rPr lang="en-US" sz="3099" u="none">
                <a:solidFill>
                  <a:srgbClr val="FFFFFF"/>
                </a:solidFill>
                <a:latin typeface="Poppins"/>
                <a:ea typeface="Poppins"/>
                <a:cs typeface="Poppins"/>
                <a:sym typeface="Poppins"/>
              </a:rPr>
              <a:t>: O suită de teste este un grup de teste unitare care se execută împreună, organizate pe module, clase sau aplicația întreagă.</a:t>
            </a:r>
          </a:p>
          <a:p>
            <a:pPr algn="just" marL="669289" indent="-334645" lvl="1">
              <a:lnSpc>
                <a:spcPts val="4990"/>
              </a:lnSpc>
              <a:buFont typeface="Arial"/>
              <a:buChar char="•"/>
            </a:pPr>
            <a:r>
              <a:rPr lang="en-US" b="true" sz="3099" u="none">
                <a:solidFill>
                  <a:srgbClr val="FFFFFF"/>
                </a:solidFill>
                <a:latin typeface="Poppins Bold"/>
                <a:ea typeface="Poppins Bold"/>
                <a:cs typeface="Poppins Bold"/>
                <a:sym typeface="Poppins Bold"/>
              </a:rPr>
              <a:t>Test case</a:t>
            </a:r>
            <a:r>
              <a:rPr lang="en-US" sz="3099" u="none">
                <a:solidFill>
                  <a:srgbClr val="FFFFFF"/>
                </a:solidFill>
                <a:latin typeface="Poppins"/>
                <a:ea typeface="Poppins"/>
                <a:cs typeface="Poppins"/>
                <a:sym typeface="Poppins"/>
              </a:rPr>
              <a:t>: Un caz de test verifică un comportament specific. În PHPUnit, fiecare metodă publică dintr-o clasă de test reprezintă un test case.</a:t>
            </a:r>
          </a:p>
          <a:p>
            <a:pPr algn="just" marL="669289" indent="-334645" lvl="1">
              <a:lnSpc>
                <a:spcPts val="4990"/>
              </a:lnSpc>
              <a:buFont typeface="Arial"/>
              <a:buChar char="•"/>
            </a:pPr>
            <a:r>
              <a:rPr lang="en-US" b="true" sz="3099" u="none">
                <a:solidFill>
                  <a:srgbClr val="FFFFFF"/>
                </a:solidFill>
                <a:latin typeface="Poppins Bold"/>
                <a:ea typeface="Poppins Bold"/>
                <a:cs typeface="Poppins Bold"/>
                <a:sym typeface="Poppins Bold"/>
              </a:rPr>
              <a:t>Test Driven Development (TDD)</a:t>
            </a:r>
            <a:r>
              <a:rPr lang="en-US" sz="3099" u="none">
                <a:solidFill>
                  <a:srgbClr val="FFFFFF"/>
                </a:solidFill>
                <a:latin typeface="Poppins"/>
                <a:ea typeface="Poppins"/>
                <a:cs typeface="Poppins"/>
                <a:sym typeface="Poppins"/>
              </a:rPr>
              <a:t>: TDD înseamnă scrierea testelor înainte de implementare, urmată de codul minim care le face să treacă, apoi refactorizare.</a:t>
            </a:r>
          </a:p>
          <a:p>
            <a:pPr algn="just">
              <a:lnSpc>
                <a:spcPts val="4990"/>
              </a:lnSpc>
            </a:pPr>
          </a:p>
        </p:txBody>
      </p:sp>
      <p:sp>
        <p:nvSpPr>
          <p:cNvPr name="TextBox 4" id="4"/>
          <p:cNvSpPr txBox="true"/>
          <p:nvPr/>
        </p:nvSpPr>
        <p:spPr>
          <a:xfrm rot="0">
            <a:off x="4081528" y="381000"/>
            <a:ext cx="11480039" cy="1219200"/>
          </a:xfrm>
          <a:prstGeom prst="rect">
            <a:avLst/>
          </a:prstGeom>
        </p:spPr>
        <p:txBody>
          <a:bodyPr anchor="t" rtlCol="false" tIns="0" lIns="0" bIns="0" rIns="0">
            <a:spAutoFit/>
          </a:bodyPr>
          <a:lstStyle/>
          <a:p>
            <a:pPr algn="l">
              <a:lnSpc>
                <a:spcPts val="9000"/>
              </a:lnSpc>
            </a:pPr>
            <a:r>
              <a:rPr lang="en-US" sz="7500" b="true">
                <a:solidFill>
                  <a:srgbClr val="FFFFFF"/>
                </a:solidFill>
                <a:latin typeface="Poppins Bold"/>
                <a:ea typeface="Poppins Bold"/>
                <a:cs typeface="Poppins Bold"/>
                <a:sym typeface="Poppins Bold"/>
              </a:rPr>
              <a:t>DEFINIȚII ESENȚIALE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83119" y="2217136"/>
            <a:ext cx="17117988" cy="1268833"/>
            <a:chOff x="0" y="0"/>
            <a:chExt cx="4508441" cy="334178"/>
          </a:xfrm>
        </p:grpSpPr>
        <p:sp>
          <p:nvSpPr>
            <p:cNvPr name="Freeform 3" id="3"/>
            <p:cNvSpPr/>
            <p:nvPr/>
          </p:nvSpPr>
          <p:spPr>
            <a:xfrm flipH="false" flipV="false" rot="0">
              <a:off x="0" y="0"/>
              <a:ext cx="4508441" cy="334178"/>
            </a:xfrm>
            <a:custGeom>
              <a:avLst/>
              <a:gdLst/>
              <a:ahLst/>
              <a:cxnLst/>
              <a:rect r="r" b="b" t="t" l="l"/>
              <a:pathLst>
                <a:path h="334178" w="4508441">
                  <a:moveTo>
                    <a:pt x="23066" y="0"/>
                  </a:moveTo>
                  <a:lnTo>
                    <a:pt x="4485376" y="0"/>
                  </a:lnTo>
                  <a:cubicBezTo>
                    <a:pt x="4491493" y="0"/>
                    <a:pt x="4497360" y="2430"/>
                    <a:pt x="4501686" y="6756"/>
                  </a:cubicBezTo>
                  <a:cubicBezTo>
                    <a:pt x="4506011" y="11081"/>
                    <a:pt x="4508441" y="16948"/>
                    <a:pt x="4508441" y="23066"/>
                  </a:cubicBezTo>
                  <a:lnTo>
                    <a:pt x="4508441" y="311112"/>
                  </a:lnTo>
                  <a:cubicBezTo>
                    <a:pt x="4508441" y="323851"/>
                    <a:pt x="4498115" y="334178"/>
                    <a:pt x="4485376" y="334178"/>
                  </a:cubicBezTo>
                  <a:lnTo>
                    <a:pt x="23066" y="334178"/>
                  </a:lnTo>
                  <a:cubicBezTo>
                    <a:pt x="10327" y="334178"/>
                    <a:pt x="0" y="323851"/>
                    <a:pt x="0" y="311112"/>
                  </a:cubicBezTo>
                  <a:lnTo>
                    <a:pt x="0" y="23066"/>
                  </a:lnTo>
                  <a:cubicBezTo>
                    <a:pt x="0" y="10327"/>
                    <a:pt x="10327" y="0"/>
                    <a:pt x="23066" y="0"/>
                  </a:cubicBezTo>
                  <a:close/>
                </a:path>
              </a:pathLst>
            </a:custGeom>
            <a:solidFill>
              <a:srgbClr val="FFFFFF">
                <a:alpha val="62745"/>
              </a:srgbClr>
            </a:solidFill>
          </p:spPr>
        </p:sp>
        <p:sp>
          <p:nvSpPr>
            <p:cNvPr name="TextBox 4" id="4"/>
            <p:cNvSpPr txBox="true"/>
            <p:nvPr/>
          </p:nvSpPr>
          <p:spPr>
            <a:xfrm>
              <a:off x="0" y="-66675"/>
              <a:ext cx="4508441" cy="400853"/>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771115" y="3888121"/>
            <a:ext cx="17117988" cy="1294580"/>
            <a:chOff x="0" y="0"/>
            <a:chExt cx="4508441" cy="340959"/>
          </a:xfrm>
        </p:grpSpPr>
        <p:sp>
          <p:nvSpPr>
            <p:cNvPr name="Freeform 6" id="6"/>
            <p:cNvSpPr/>
            <p:nvPr/>
          </p:nvSpPr>
          <p:spPr>
            <a:xfrm flipH="false" flipV="false" rot="0">
              <a:off x="0" y="0"/>
              <a:ext cx="4508441" cy="340959"/>
            </a:xfrm>
            <a:custGeom>
              <a:avLst/>
              <a:gdLst/>
              <a:ahLst/>
              <a:cxnLst/>
              <a:rect r="r" b="b" t="t" l="l"/>
              <a:pathLst>
                <a:path h="340959" w="4508441">
                  <a:moveTo>
                    <a:pt x="23066" y="0"/>
                  </a:moveTo>
                  <a:lnTo>
                    <a:pt x="4485376" y="0"/>
                  </a:lnTo>
                  <a:cubicBezTo>
                    <a:pt x="4491493" y="0"/>
                    <a:pt x="4497360" y="2430"/>
                    <a:pt x="4501686" y="6756"/>
                  </a:cubicBezTo>
                  <a:cubicBezTo>
                    <a:pt x="4506011" y="11081"/>
                    <a:pt x="4508441" y="16948"/>
                    <a:pt x="4508441" y="23066"/>
                  </a:cubicBezTo>
                  <a:lnTo>
                    <a:pt x="4508441" y="317894"/>
                  </a:lnTo>
                  <a:cubicBezTo>
                    <a:pt x="4508441" y="330632"/>
                    <a:pt x="4498115" y="340959"/>
                    <a:pt x="4485376" y="340959"/>
                  </a:cubicBezTo>
                  <a:lnTo>
                    <a:pt x="23066" y="340959"/>
                  </a:lnTo>
                  <a:cubicBezTo>
                    <a:pt x="10327" y="340959"/>
                    <a:pt x="0" y="330632"/>
                    <a:pt x="0" y="317894"/>
                  </a:cubicBezTo>
                  <a:lnTo>
                    <a:pt x="0" y="23066"/>
                  </a:lnTo>
                  <a:cubicBezTo>
                    <a:pt x="0" y="10327"/>
                    <a:pt x="10327" y="0"/>
                    <a:pt x="23066" y="0"/>
                  </a:cubicBezTo>
                  <a:close/>
                </a:path>
              </a:pathLst>
            </a:custGeom>
            <a:solidFill>
              <a:srgbClr val="FFFFFF">
                <a:alpha val="62745"/>
              </a:srgbClr>
            </a:solidFill>
          </p:spPr>
        </p:sp>
        <p:sp>
          <p:nvSpPr>
            <p:cNvPr name="TextBox 7" id="7"/>
            <p:cNvSpPr txBox="true"/>
            <p:nvPr/>
          </p:nvSpPr>
          <p:spPr>
            <a:xfrm>
              <a:off x="0" y="-66675"/>
              <a:ext cx="4508441" cy="407634"/>
            </a:xfrm>
            <a:prstGeom prst="rect">
              <a:avLst/>
            </a:prstGeom>
          </p:spPr>
          <p:txBody>
            <a:bodyPr anchor="ctr" rtlCol="false" tIns="50800" lIns="50800" bIns="50800" rIns="50800"/>
            <a:lstStyle/>
            <a:p>
              <a:pPr algn="ctr">
                <a:lnSpc>
                  <a:spcPts val="3151"/>
                </a:lnSpc>
              </a:pPr>
            </a:p>
          </p:txBody>
        </p:sp>
      </p:grpSp>
      <p:sp>
        <p:nvSpPr>
          <p:cNvPr name="Freeform 8" id="8"/>
          <p:cNvSpPr/>
          <p:nvPr/>
        </p:nvSpPr>
        <p:spPr>
          <a:xfrm flipH="false" flipV="false" rot="0">
            <a:off x="14247881" y="6010984"/>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71115" y="7629806"/>
            <a:ext cx="17117988" cy="1294580"/>
            <a:chOff x="0" y="0"/>
            <a:chExt cx="4508441" cy="340959"/>
          </a:xfrm>
        </p:grpSpPr>
        <p:sp>
          <p:nvSpPr>
            <p:cNvPr name="Freeform 10" id="10"/>
            <p:cNvSpPr/>
            <p:nvPr/>
          </p:nvSpPr>
          <p:spPr>
            <a:xfrm flipH="false" flipV="false" rot="0">
              <a:off x="0" y="0"/>
              <a:ext cx="4508441" cy="340959"/>
            </a:xfrm>
            <a:custGeom>
              <a:avLst/>
              <a:gdLst/>
              <a:ahLst/>
              <a:cxnLst/>
              <a:rect r="r" b="b" t="t" l="l"/>
              <a:pathLst>
                <a:path h="340959" w="4508441">
                  <a:moveTo>
                    <a:pt x="23066" y="0"/>
                  </a:moveTo>
                  <a:lnTo>
                    <a:pt x="4485376" y="0"/>
                  </a:lnTo>
                  <a:cubicBezTo>
                    <a:pt x="4491493" y="0"/>
                    <a:pt x="4497360" y="2430"/>
                    <a:pt x="4501686" y="6756"/>
                  </a:cubicBezTo>
                  <a:cubicBezTo>
                    <a:pt x="4506011" y="11081"/>
                    <a:pt x="4508441" y="16948"/>
                    <a:pt x="4508441" y="23066"/>
                  </a:cubicBezTo>
                  <a:lnTo>
                    <a:pt x="4508441" y="317894"/>
                  </a:lnTo>
                  <a:cubicBezTo>
                    <a:pt x="4508441" y="330632"/>
                    <a:pt x="4498115" y="340959"/>
                    <a:pt x="4485376" y="340959"/>
                  </a:cubicBezTo>
                  <a:lnTo>
                    <a:pt x="23066" y="340959"/>
                  </a:lnTo>
                  <a:cubicBezTo>
                    <a:pt x="10327" y="340959"/>
                    <a:pt x="0" y="330632"/>
                    <a:pt x="0" y="317894"/>
                  </a:cubicBezTo>
                  <a:lnTo>
                    <a:pt x="0" y="23066"/>
                  </a:lnTo>
                  <a:cubicBezTo>
                    <a:pt x="0" y="10327"/>
                    <a:pt x="10327" y="0"/>
                    <a:pt x="23066" y="0"/>
                  </a:cubicBezTo>
                  <a:close/>
                </a:path>
              </a:pathLst>
            </a:custGeom>
            <a:solidFill>
              <a:srgbClr val="FFFFFF">
                <a:alpha val="62745"/>
              </a:srgbClr>
            </a:solidFill>
          </p:spPr>
        </p:sp>
        <p:sp>
          <p:nvSpPr>
            <p:cNvPr name="TextBox 11" id="11"/>
            <p:cNvSpPr txBox="true"/>
            <p:nvPr/>
          </p:nvSpPr>
          <p:spPr>
            <a:xfrm>
              <a:off x="0" y="-66675"/>
              <a:ext cx="4508441" cy="407634"/>
            </a:xfrm>
            <a:prstGeom prst="rect">
              <a:avLst/>
            </a:prstGeom>
          </p:spPr>
          <p:txBody>
            <a:bodyPr anchor="ctr" rtlCol="false" tIns="50800" lIns="50800" bIns="50800" rIns="50800"/>
            <a:lstStyle/>
            <a:p>
              <a:pPr algn="ctr">
                <a:lnSpc>
                  <a:spcPts val="3151"/>
                </a:lnSpc>
              </a:pPr>
            </a:p>
          </p:txBody>
        </p:sp>
      </p:grpSp>
      <p:grpSp>
        <p:nvGrpSpPr>
          <p:cNvPr name="Group 12" id="12"/>
          <p:cNvGrpSpPr/>
          <p:nvPr/>
        </p:nvGrpSpPr>
        <p:grpSpPr>
          <a:xfrm rot="0">
            <a:off x="771115" y="5735151"/>
            <a:ext cx="17117988" cy="1294580"/>
            <a:chOff x="0" y="0"/>
            <a:chExt cx="4508441" cy="340959"/>
          </a:xfrm>
        </p:grpSpPr>
        <p:sp>
          <p:nvSpPr>
            <p:cNvPr name="Freeform 13" id="13"/>
            <p:cNvSpPr/>
            <p:nvPr/>
          </p:nvSpPr>
          <p:spPr>
            <a:xfrm flipH="false" flipV="false" rot="0">
              <a:off x="0" y="0"/>
              <a:ext cx="4508441" cy="340959"/>
            </a:xfrm>
            <a:custGeom>
              <a:avLst/>
              <a:gdLst/>
              <a:ahLst/>
              <a:cxnLst/>
              <a:rect r="r" b="b" t="t" l="l"/>
              <a:pathLst>
                <a:path h="340959" w="4508441">
                  <a:moveTo>
                    <a:pt x="23066" y="0"/>
                  </a:moveTo>
                  <a:lnTo>
                    <a:pt x="4485376" y="0"/>
                  </a:lnTo>
                  <a:cubicBezTo>
                    <a:pt x="4491493" y="0"/>
                    <a:pt x="4497360" y="2430"/>
                    <a:pt x="4501686" y="6756"/>
                  </a:cubicBezTo>
                  <a:cubicBezTo>
                    <a:pt x="4506011" y="11081"/>
                    <a:pt x="4508441" y="16948"/>
                    <a:pt x="4508441" y="23066"/>
                  </a:cubicBezTo>
                  <a:lnTo>
                    <a:pt x="4508441" y="317894"/>
                  </a:lnTo>
                  <a:cubicBezTo>
                    <a:pt x="4508441" y="330632"/>
                    <a:pt x="4498115" y="340959"/>
                    <a:pt x="4485376" y="340959"/>
                  </a:cubicBezTo>
                  <a:lnTo>
                    <a:pt x="23066" y="340959"/>
                  </a:lnTo>
                  <a:cubicBezTo>
                    <a:pt x="10327" y="340959"/>
                    <a:pt x="0" y="330632"/>
                    <a:pt x="0" y="317894"/>
                  </a:cubicBezTo>
                  <a:lnTo>
                    <a:pt x="0" y="23066"/>
                  </a:lnTo>
                  <a:cubicBezTo>
                    <a:pt x="0" y="10327"/>
                    <a:pt x="10327" y="0"/>
                    <a:pt x="23066" y="0"/>
                  </a:cubicBezTo>
                  <a:close/>
                </a:path>
              </a:pathLst>
            </a:custGeom>
            <a:solidFill>
              <a:srgbClr val="FFFFFF">
                <a:alpha val="62745"/>
              </a:srgbClr>
            </a:solidFill>
          </p:spPr>
        </p:sp>
        <p:sp>
          <p:nvSpPr>
            <p:cNvPr name="TextBox 14" id="14"/>
            <p:cNvSpPr txBox="true"/>
            <p:nvPr/>
          </p:nvSpPr>
          <p:spPr>
            <a:xfrm>
              <a:off x="0" y="-66675"/>
              <a:ext cx="4508441" cy="407634"/>
            </a:xfrm>
            <a:prstGeom prst="rect">
              <a:avLst/>
            </a:prstGeom>
          </p:spPr>
          <p:txBody>
            <a:bodyPr anchor="ctr" rtlCol="false" tIns="50800" lIns="50800" bIns="50800" rIns="50800"/>
            <a:lstStyle/>
            <a:p>
              <a:pPr algn="ctr">
                <a:lnSpc>
                  <a:spcPts val="3151"/>
                </a:lnSpc>
              </a:pPr>
            </a:p>
          </p:txBody>
        </p:sp>
      </p:grpSp>
      <p:sp>
        <p:nvSpPr>
          <p:cNvPr name="TextBox 15" id="15"/>
          <p:cNvSpPr txBox="true"/>
          <p:nvPr/>
        </p:nvSpPr>
        <p:spPr>
          <a:xfrm rot="0">
            <a:off x="3822329" y="555783"/>
            <a:ext cx="9940425" cy="898210"/>
          </a:xfrm>
          <a:prstGeom prst="rect">
            <a:avLst/>
          </a:prstGeom>
        </p:spPr>
        <p:txBody>
          <a:bodyPr anchor="t" rtlCol="false" tIns="0" lIns="0" bIns="0" rIns="0">
            <a:spAutoFit/>
          </a:bodyPr>
          <a:lstStyle/>
          <a:p>
            <a:pPr algn="ctr">
              <a:lnSpc>
                <a:spcPts val="6748"/>
              </a:lnSpc>
            </a:pPr>
            <a:r>
              <a:rPr lang="en-US" b="true" sz="5623">
                <a:solidFill>
                  <a:srgbClr val="FFFFFF"/>
                </a:solidFill>
                <a:latin typeface="Poppins Bold"/>
                <a:ea typeface="Poppins Bold"/>
                <a:cs typeface="Poppins Bold"/>
                <a:sym typeface="Poppins Bold"/>
              </a:rPr>
              <a:t> SURSE ȘTIINȚIFICE ȘI CĂRȚI</a:t>
            </a:r>
          </a:p>
        </p:txBody>
      </p:sp>
      <p:sp>
        <p:nvSpPr>
          <p:cNvPr name="TextBox 16" id="16"/>
          <p:cNvSpPr txBox="true"/>
          <p:nvPr/>
        </p:nvSpPr>
        <p:spPr>
          <a:xfrm rot="0">
            <a:off x="1214809" y="2388645"/>
            <a:ext cx="16054607" cy="914841"/>
          </a:xfrm>
          <a:prstGeom prst="rect">
            <a:avLst/>
          </a:prstGeom>
        </p:spPr>
        <p:txBody>
          <a:bodyPr anchor="t" rtlCol="false" tIns="0" lIns="0" bIns="0" rIns="0">
            <a:spAutoFit/>
          </a:bodyPr>
          <a:lstStyle/>
          <a:p>
            <a:pPr algn="just">
              <a:lnSpc>
                <a:spcPts val="3650"/>
              </a:lnSpc>
              <a:spcBef>
                <a:spcPct val="0"/>
              </a:spcBef>
            </a:pPr>
            <a:r>
              <a:rPr lang="en-US" sz="2607">
                <a:solidFill>
                  <a:srgbClr val="000000"/>
                </a:solidFill>
                <a:latin typeface="Poppins"/>
                <a:ea typeface="Poppins"/>
                <a:cs typeface="Poppins"/>
                <a:sym typeface="Poppins"/>
              </a:rPr>
              <a:t>Bergmann, Sebastian, PHPUnit – Documentație oficială, https://docs.phpunit.de/</a:t>
            </a:r>
          </a:p>
          <a:p>
            <a:pPr algn="just">
              <a:lnSpc>
                <a:spcPts val="3650"/>
              </a:lnSpc>
              <a:spcBef>
                <a:spcPct val="0"/>
              </a:spcBef>
            </a:pPr>
            <a:r>
              <a:rPr lang="en-US" sz="2607">
                <a:solidFill>
                  <a:srgbClr val="000000"/>
                </a:solidFill>
                <a:latin typeface="Poppins"/>
                <a:ea typeface="Poppins"/>
                <a:cs typeface="Poppins"/>
                <a:sym typeface="Poppins"/>
              </a:rPr>
              <a:t>Data ultimei accesări: 5 aprilie 2025</a:t>
            </a:r>
          </a:p>
        </p:txBody>
      </p:sp>
      <p:sp>
        <p:nvSpPr>
          <p:cNvPr name="TextBox 17" id="17"/>
          <p:cNvSpPr txBox="true"/>
          <p:nvPr/>
        </p:nvSpPr>
        <p:spPr>
          <a:xfrm rot="0">
            <a:off x="1214809" y="3898749"/>
            <a:ext cx="17073191" cy="1206650"/>
          </a:xfrm>
          <a:prstGeom prst="rect">
            <a:avLst/>
          </a:prstGeom>
        </p:spPr>
        <p:txBody>
          <a:bodyPr anchor="t" rtlCol="false" tIns="0" lIns="0" bIns="0" rIns="0">
            <a:spAutoFit/>
          </a:bodyPr>
          <a:lstStyle/>
          <a:p>
            <a:pPr algn="l">
              <a:lnSpc>
                <a:spcPts val="3143"/>
              </a:lnSpc>
              <a:spcBef>
                <a:spcPct val="0"/>
              </a:spcBef>
            </a:pPr>
            <a:r>
              <a:rPr lang="en-US" sz="2245">
                <a:solidFill>
                  <a:srgbClr val="000000"/>
                </a:solidFill>
                <a:latin typeface="Poppins"/>
                <a:ea typeface="Poppins"/>
                <a:cs typeface="Poppins"/>
                <a:sym typeface="Poppins"/>
              </a:rPr>
              <a:t>Johnson, Matthew, A Beginner's Guide to Test Driven Development With Symfony and Codeception, https://www.twilio.com/en-us/blog/beginners-guide-test-driven-development-symfony-codeception</a:t>
            </a:r>
          </a:p>
          <a:p>
            <a:pPr algn="l">
              <a:lnSpc>
                <a:spcPts val="3143"/>
              </a:lnSpc>
              <a:spcBef>
                <a:spcPct val="0"/>
              </a:spcBef>
            </a:pPr>
            <a:r>
              <a:rPr lang="en-US" sz="2245">
                <a:solidFill>
                  <a:srgbClr val="000000"/>
                </a:solidFill>
                <a:latin typeface="Poppins"/>
                <a:ea typeface="Poppins"/>
                <a:cs typeface="Poppins"/>
                <a:sym typeface="Poppins"/>
              </a:rPr>
              <a:t>Data ultimei accesări: 5 aprilie 2025</a:t>
            </a:r>
          </a:p>
        </p:txBody>
      </p:sp>
      <p:sp>
        <p:nvSpPr>
          <p:cNvPr name="TextBox 18" id="18"/>
          <p:cNvSpPr txBox="true"/>
          <p:nvPr/>
        </p:nvSpPr>
        <p:spPr>
          <a:xfrm rot="0">
            <a:off x="1170012" y="7640434"/>
            <a:ext cx="17073191" cy="1206650"/>
          </a:xfrm>
          <a:prstGeom prst="rect">
            <a:avLst/>
          </a:prstGeom>
        </p:spPr>
        <p:txBody>
          <a:bodyPr anchor="t" rtlCol="false" tIns="0" lIns="0" bIns="0" rIns="0">
            <a:spAutoFit/>
          </a:bodyPr>
          <a:lstStyle/>
          <a:p>
            <a:pPr algn="l">
              <a:lnSpc>
                <a:spcPts val="3143"/>
              </a:lnSpc>
              <a:spcBef>
                <a:spcPct val="0"/>
              </a:spcBef>
            </a:pPr>
            <a:r>
              <a:rPr lang="en-US" sz="2245">
                <a:solidFill>
                  <a:srgbClr val="000000"/>
                </a:solidFill>
                <a:latin typeface="Poppins"/>
                <a:ea typeface="Poppins"/>
                <a:cs typeface="Poppins"/>
                <a:sym typeface="Poppins"/>
              </a:rPr>
              <a:t>Johnson, Matthew, A Beginner's Guide to Test Driven Development With Symfony and Codeception, https://www.twilio.com/en-us/blog/beginners-guide-test-driven-development-symfony-codeception</a:t>
            </a:r>
          </a:p>
          <a:p>
            <a:pPr algn="l">
              <a:lnSpc>
                <a:spcPts val="3143"/>
              </a:lnSpc>
              <a:spcBef>
                <a:spcPct val="0"/>
              </a:spcBef>
            </a:pPr>
            <a:r>
              <a:rPr lang="en-US" sz="2245">
                <a:solidFill>
                  <a:srgbClr val="000000"/>
                </a:solidFill>
                <a:latin typeface="Poppins"/>
                <a:ea typeface="Poppins"/>
                <a:cs typeface="Poppins"/>
                <a:sym typeface="Poppins"/>
              </a:rPr>
              <a:t>Data ultimei accesări: 5 aprilie 2025</a:t>
            </a:r>
          </a:p>
        </p:txBody>
      </p:sp>
      <p:sp>
        <p:nvSpPr>
          <p:cNvPr name="TextBox 19" id="19"/>
          <p:cNvSpPr txBox="true"/>
          <p:nvPr/>
        </p:nvSpPr>
        <p:spPr>
          <a:xfrm rot="0">
            <a:off x="1170012" y="5944309"/>
            <a:ext cx="17117988" cy="809591"/>
          </a:xfrm>
          <a:prstGeom prst="rect">
            <a:avLst/>
          </a:prstGeom>
        </p:spPr>
        <p:txBody>
          <a:bodyPr anchor="t" rtlCol="false" tIns="0" lIns="0" bIns="0" rIns="0">
            <a:spAutoFit/>
          </a:bodyPr>
          <a:lstStyle/>
          <a:p>
            <a:pPr algn="just">
              <a:lnSpc>
                <a:spcPts val="3151"/>
              </a:lnSpc>
              <a:spcBef>
                <a:spcPct val="0"/>
              </a:spcBef>
            </a:pPr>
            <a:r>
              <a:rPr lang="en-US" sz="2251">
                <a:solidFill>
                  <a:srgbClr val="000000"/>
                </a:solidFill>
                <a:latin typeface="Poppins"/>
                <a:ea typeface="Poppins"/>
                <a:cs typeface="Poppins"/>
                <a:sym typeface="Poppins"/>
              </a:rPr>
              <a:t>Laravel Team, Laravel Testing Documentation, https://laravel.com/docs/12.x/testing</a:t>
            </a:r>
          </a:p>
          <a:p>
            <a:pPr algn="just">
              <a:lnSpc>
                <a:spcPts val="3151"/>
              </a:lnSpc>
              <a:spcBef>
                <a:spcPct val="0"/>
              </a:spcBef>
            </a:pPr>
            <a:r>
              <a:rPr lang="en-US" sz="2251">
                <a:solidFill>
                  <a:srgbClr val="000000"/>
                </a:solidFill>
                <a:latin typeface="Poppins"/>
                <a:ea typeface="Poppins"/>
                <a:cs typeface="Poppins"/>
                <a:sym typeface="Poppins"/>
              </a:rPr>
              <a:t>Data ultimei accesări: 5 aprilie 2025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502711" y="219075"/>
            <a:ext cx="11282578" cy="1571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ANALIZA STATE-OF-THE-ART  TESTAREA UNITARĂ ÎN PHP</a:t>
            </a:r>
          </a:p>
        </p:txBody>
      </p:sp>
      <p:sp>
        <p:nvSpPr>
          <p:cNvPr name="TextBox 4" id="4"/>
          <p:cNvSpPr txBox="true"/>
          <p:nvPr/>
        </p:nvSpPr>
        <p:spPr>
          <a:xfrm rot="0">
            <a:off x="1028700" y="2915318"/>
            <a:ext cx="16716585" cy="5872154"/>
          </a:xfrm>
          <a:prstGeom prst="rect">
            <a:avLst/>
          </a:prstGeom>
        </p:spPr>
        <p:txBody>
          <a:bodyPr anchor="t" rtlCol="false" tIns="0" lIns="0" bIns="0" rIns="0">
            <a:spAutoFit/>
          </a:bodyPr>
          <a:lstStyle/>
          <a:p>
            <a:pPr algn="just">
              <a:lnSpc>
                <a:spcPts val="5205"/>
              </a:lnSpc>
            </a:pPr>
            <a:r>
              <a:rPr lang="en-US" sz="3294">
                <a:solidFill>
                  <a:srgbClr val="FFFFFF"/>
                </a:solidFill>
                <a:latin typeface="Poppins"/>
                <a:ea typeface="Poppins"/>
                <a:cs typeface="Poppins"/>
                <a:sym typeface="Poppins"/>
              </a:rPr>
              <a:t>CONTEXT ȘI RELEVANȚĂ</a:t>
            </a:r>
          </a:p>
          <a:p>
            <a:pPr algn="just" marL="0" indent="0" lvl="0">
              <a:lnSpc>
                <a:spcPts val="5205"/>
              </a:lnSpc>
            </a:pPr>
            <a:r>
              <a:rPr lang="en-US" sz="3294">
                <a:solidFill>
                  <a:srgbClr val="FFFFFF"/>
                </a:solidFill>
                <a:latin typeface="Poppins"/>
                <a:ea typeface="Poppins"/>
                <a:cs typeface="Poppins"/>
                <a:sym typeface="Poppins"/>
              </a:rPr>
              <a:t>Testarea automată, în special testarea unitară, a devenit o componentă esențială în dezvoltarea modernă de software. În ecosistemul PHP, unde aplicațiile backend deservesc adesea mii sau milioane de utilizatori, asigurarea funcționării corecte a fiecărei componente devine o prioritate. Evoluția limbajului PHP (în special după versiunea 7.x și 8.x) a dus la o adoptare mai largă a practicilor de testare și la apariția unor framework-uri dedicate.</a:t>
            </a:r>
          </a:p>
          <a:p>
            <a:pPr algn="just" marL="0" indent="0" lvl="0">
              <a:lnSpc>
                <a:spcPts val="5205"/>
              </a:lnSpc>
              <a:spcBef>
                <a:spcPct val="0"/>
              </a:spcBef>
            </a:pPr>
          </a:p>
          <a:p>
            <a:pPr algn="just" marL="0" indent="0" lvl="0">
              <a:lnSpc>
                <a:spcPts val="4612"/>
              </a:lnSpc>
              <a:spcBef>
                <a:spcPct val="0"/>
              </a:spcBef>
            </a:pPr>
          </a:p>
        </p:txBody>
      </p:sp>
      <p:grpSp>
        <p:nvGrpSpPr>
          <p:cNvPr name="Group 5" id="5"/>
          <p:cNvGrpSpPr/>
          <p:nvPr/>
        </p:nvGrpSpPr>
        <p:grpSpPr>
          <a:xfrm rot="0">
            <a:off x="-514350" y="9258300"/>
            <a:ext cx="14241079" cy="719678"/>
            <a:chOff x="0" y="0"/>
            <a:chExt cx="3750737" cy="189545"/>
          </a:xfrm>
        </p:grpSpPr>
        <p:sp>
          <p:nvSpPr>
            <p:cNvPr name="Freeform 6" id="6"/>
            <p:cNvSpPr/>
            <p:nvPr/>
          </p:nvSpPr>
          <p:spPr>
            <a:xfrm flipH="false" flipV="false" rot="0">
              <a:off x="0" y="0"/>
              <a:ext cx="3750737" cy="189545"/>
            </a:xfrm>
            <a:custGeom>
              <a:avLst/>
              <a:gdLst/>
              <a:ahLst/>
              <a:cxnLst/>
              <a:rect r="r" b="b" t="t" l="l"/>
              <a:pathLst>
                <a:path h="189545" w="3750737">
                  <a:moveTo>
                    <a:pt x="18484" y="0"/>
                  </a:moveTo>
                  <a:lnTo>
                    <a:pt x="3732254" y="0"/>
                  </a:lnTo>
                  <a:cubicBezTo>
                    <a:pt x="3742461" y="0"/>
                    <a:pt x="3750737" y="8275"/>
                    <a:pt x="3750737" y="18484"/>
                  </a:cubicBezTo>
                  <a:lnTo>
                    <a:pt x="3750737" y="171061"/>
                  </a:lnTo>
                  <a:cubicBezTo>
                    <a:pt x="3750737" y="181270"/>
                    <a:pt x="3742461" y="189545"/>
                    <a:pt x="3732254" y="189545"/>
                  </a:cubicBezTo>
                  <a:lnTo>
                    <a:pt x="18484" y="189545"/>
                  </a:lnTo>
                  <a:cubicBezTo>
                    <a:pt x="8275" y="189545"/>
                    <a:pt x="0" y="181270"/>
                    <a:pt x="0" y="171061"/>
                  </a:cubicBezTo>
                  <a:lnTo>
                    <a:pt x="0" y="18484"/>
                  </a:lnTo>
                  <a:cubicBezTo>
                    <a:pt x="0" y="8275"/>
                    <a:pt x="8275" y="0"/>
                    <a:pt x="18484" y="0"/>
                  </a:cubicBezTo>
                  <a:close/>
                </a:path>
              </a:pathLst>
            </a:custGeom>
            <a:gradFill rotWithShape="true">
              <a:gsLst>
                <a:gs pos="0">
                  <a:srgbClr val="0039E6">
                    <a:alpha val="100000"/>
                  </a:srgbClr>
                </a:gs>
                <a:gs pos="100000">
                  <a:srgbClr val="3CFFE2">
                    <a:alpha val="100000"/>
                  </a:srgbClr>
                </a:gs>
              </a:gsLst>
              <a:path path="circle">
                <a:fillToRect l="0" r="100000" t="0" b="100000"/>
              </a:path>
              <a:tileRect r="0" l="-100000" b="0" t="-100000"/>
            </a:gradFill>
          </p:spPr>
        </p:sp>
        <p:sp>
          <p:nvSpPr>
            <p:cNvPr name="TextBox 7" id="7"/>
            <p:cNvSpPr txBox="true"/>
            <p:nvPr/>
          </p:nvSpPr>
          <p:spPr>
            <a:xfrm>
              <a:off x="0" y="-66675"/>
              <a:ext cx="3750737" cy="256220"/>
            </a:xfrm>
            <a:prstGeom prst="rect">
              <a:avLst/>
            </a:prstGeom>
          </p:spPr>
          <p:txBody>
            <a:bodyPr anchor="ctr" rtlCol="false" tIns="50800" lIns="50800" bIns="50800" rIns="50800"/>
            <a:lstStyle/>
            <a:p>
              <a:pPr algn="ctr">
                <a:lnSpc>
                  <a:spcPts val="3151"/>
                </a:lnSpc>
              </a:pPr>
            </a:p>
          </p:txBody>
        </p:sp>
      </p:gr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60018" y="2500235"/>
            <a:ext cx="4151998" cy="1727659"/>
            <a:chOff x="0" y="0"/>
            <a:chExt cx="1093530" cy="455021"/>
          </a:xfrm>
        </p:grpSpPr>
        <p:sp>
          <p:nvSpPr>
            <p:cNvPr name="Freeform 3" id="3"/>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4" id="4"/>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360018" y="3191596"/>
            <a:ext cx="4151998" cy="6806940"/>
            <a:chOff x="0" y="0"/>
            <a:chExt cx="1093530" cy="1792774"/>
          </a:xfrm>
        </p:grpSpPr>
        <p:sp>
          <p:nvSpPr>
            <p:cNvPr name="Freeform 6" id="6"/>
            <p:cNvSpPr/>
            <p:nvPr/>
          </p:nvSpPr>
          <p:spPr>
            <a:xfrm flipH="false" flipV="false" rot="0">
              <a:off x="0" y="0"/>
              <a:ext cx="1093530" cy="1792774"/>
            </a:xfrm>
            <a:custGeom>
              <a:avLst/>
              <a:gdLst/>
              <a:ahLst/>
              <a:cxnLst/>
              <a:rect r="r" b="b" t="t" l="l"/>
              <a:pathLst>
                <a:path h="1792774" w="1093530">
                  <a:moveTo>
                    <a:pt x="95096" y="0"/>
                  </a:moveTo>
                  <a:lnTo>
                    <a:pt x="998435" y="0"/>
                  </a:lnTo>
                  <a:cubicBezTo>
                    <a:pt x="1023655" y="0"/>
                    <a:pt x="1047844" y="10019"/>
                    <a:pt x="1065677" y="27853"/>
                  </a:cubicBezTo>
                  <a:cubicBezTo>
                    <a:pt x="1083511" y="45687"/>
                    <a:pt x="1093530" y="69875"/>
                    <a:pt x="1093530" y="95096"/>
                  </a:cubicBezTo>
                  <a:lnTo>
                    <a:pt x="1093530" y="1697678"/>
                  </a:lnTo>
                  <a:cubicBezTo>
                    <a:pt x="1093530" y="1750198"/>
                    <a:pt x="1050954" y="1792774"/>
                    <a:pt x="998435" y="1792774"/>
                  </a:cubicBezTo>
                  <a:lnTo>
                    <a:pt x="95096" y="1792774"/>
                  </a:lnTo>
                  <a:cubicBezTo>
                    <a:pt x="42576" y="1792774"/>
                    <a:pt x="0" y="1750198"/>
                    <a:pt x="0" y="1697678"/>
                  </a:cubicBezTo>
                  <a:lnTo>
                    <a:pt x="0" y="95096"/>
                  </a:lnTo>
                  <a:cubicBezTo>
                    <a:pt x="0" y="42576"/>
                    <a:pt x="42576" y="0"/>
                    <a:pt x="95096" y="0"/>
                  </a:cubicBezTo>
                  <a:close/>
                </a:path>
              </a:pathLst>
            </a:custGeom>
            <a:solidFill>
              <a:srgbClr val="FFFFFF">
                <a:alpha val="92941"/>
              </a:srgbClr>
            </a:solidFill>
          </p:spPr>
        </p:sp>
        <p:sp>
          <p:nvSpPr>
            <p:cNvPr name="TextBox 7" id="7"/>
            <p:cNvSpPr txBox="true"/>
            <p:nvPr/>
          </p:nvSpPr>
          <p:spPr>
            <a:xfrm>
              <a:off x="0" y="-66675"/>
              <a:ext cx="1093530" cy="1859449"/>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3063603" y="224176"/>
            <a:ext cx="12332243" cy="1704975"/>
          </a:xfrm>
          <a:prstGeom prst="rect">
            <a:avLst/>
          </a:prstGeom>
        </p:spPr>
        <p:txBody>
          <a:bodyPr anchor="t" rtlCol="false" tIns="0" lIns="0" bIns="0" rIns="0">
            <a:spAutoFit/>
          </a:bodyPr>
          <a:lstStyle/>
          <a:p>
            <a:pPr algn="ctr">
              <a:lnSpc>
                <a:spcPts val="6599"/>
              </a:lnSpc>
            </a:pPr>
            <a:r>
              <a:rPr lang="en-US" b="true" sz="5499">
                <a:solidFill>
                  <a:srgbClr val="FFFFFF"/>
                </a:solidFill>
                <a:latin typeface="Poppins Bold"/>
                <a:ea typeface="Poppins Bold"/>
                <a:cs typeface="Poppins Bold"/>
                <a:sym typeface="Poppins Bold"/>
              </a:rPr>
              <a:t>FRAMEWORK-URI ȘI UNELTE ACTUALE</a:t>
            </a:r>
          </a:p>
        </p:txBody>
      </p:sp>
      <p:sp>
        <p:nvSpPr>
          <p:cNvPr name="TextBox 9" id="9"/>
          <p:cNvSpPr txBox="true"/>
          <p:nvPr/>
        </p:nvSpPr>
        <p:spPr>
          <a:xfrm rot="0">
            <a:off x="476899" y="2679828"/>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PHPUNIT</a:t>
            </a:r>
          </a:p>
        </p:txBody>
      </p:sp>
      <p:grpSp>
        <p:nvGrpSpPr>
          <p:cNvPr name="Group 10" id="10"/>
          <p:cNvGrpSpPr/>
          <p:nvPr/>
        </p:nvGrpSpPr>
        <p:grpSpPr>
          <a:xfrm rot="0">
            <a:off x="4785027" y="2500235"/>
            <a:ext cx="4151998" cy="1727659"/>
            <a:chOff x="0" y="0"/>
            <a:chExt cx="1093530" cy="455021"/>
          </a:xfrm>
        </p:grpSpPr>
        <p:sp>
          <p:nvSpPr>
            <p:cNvPr name="Freeform 11" id="11"/>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2" id="12"/>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13" id="13"/>
          <p:cNvGrpSpPr/>
          <p:nvPr/>
        </p:nvGrpSpPr>
        <p:grpSpPr>
          <a:xfrm rot="0">
            <a:off x="4785027" y="3191596"/>
            <a:ext cx="4151998" cy="6806940"/>
            <a:chOff x="0" y="0"/>
            <a:chExt cx="1093530" cy="1792774"/>
          </a:xfrm>
        </p:grpSpPr>
        <p:sp>
          <p:nvSpPr>
            <p:cNvPr name="Freeform 14" id="14"/>
            <p:cNvSpPr/>
            <p:nvPr/>
          </p:nvSpPr>
          <p:spPr>
            <a:xfrm flipH="false" flipV="false" rot="0">
              <a:off x="0" y="0"/>
              <a:ext cx="1093530" cy="1792774"/>
            </a:xfrm>
            <a:custGeom>
              <a:avLst/>
              <a:gdLst/>
              <a:ahLst/>
              <a:cxnLst/>
              <a:rect r="r" b="b" t="t" l="l"/>
              <a:pathLst>
                <a:path h="1792774" w="1093530">
                  <a:moveTo>
                    <a:pt x="95096" y="0"/>
                  </a:moveTo>
                  <a:lnTo>
                    <a:pt x="998435" y="0"/>
                  </a:lnTo>
                  <a:cubicBezTo>
                    <a:pt x="1023655" y="0"/>
                    <a:pt x="1047844" y="10019"/>
                    <a:pt x="1065677" y="27853"/>
                  </a:cubicBezTo>
                  <a:cubicBezTo>
                    <a:pt x="1083511" y="45687"/>
                    <a:pt x="1093530" y="69875"/>
                    <a:pt x="1093530" y="95096"/>
                  </a:cubicBezTo>
                  <a:lnTo>
                    <a:pt x="1093530" y="1697678"/>
                  </a:lnTo>
                  <a:cubicBezTo>
                    <a:pt x="1093530" y="1750198"/>
                    <a:pt x="1050954" y="1792774"/>
                    <a:pt x="998435" y="1792774"/>
                  </a:cubicBezTo>
                  <a:lnTo>
                    <a:pt x="95096" y="1792774"/>
                  </a:lnTo>
                  <a:cubicBezTo>
                    <a:pt x="42576" y="1792774"/>
                    <a:pt x="0" y="1750198"/>
                    <a:pt x="0" y="1697678"/>
                  </a:cubicBezTo>
                  <a:lnTo>
                    <a:pt x="0" y="95096"/>
                  </a:lnTo>
                  <a:cubicBezTo>
                    <a:pt x="0" y="42576"/>
                    <a:pt x="42576" y="0"/>
                    <a:pt x="95096" y="0"/>
                  </a:cubicBezTo>
                  <a:close/>
                </a:path>
              </a:pathLst>
            </a:custGeom>
            <a:solidFill>
              <a:srgbClr val="FFFFFF">
                <a:alpha val="92941"/>
              </a:srgbClr>
            </a:solidFill>
          </p:spPr>
        </p:sp>
        <p:sp>
          <p:nvSpPr>
            <p:cNvPr name="TextBox 15" id="15"/>
            <p:cNvSpPr txBox="true"/>
            <p:nvPr/>
          </p:nvSpPr>
          <p:spPr>
            <a:xfrm>
              <a:off x="0" y="-66675"/>
              <a:ext cx="1093530" cy="1859449"/>
            </a:xfrm>
            <a:prstGeom prst="rect">
              <a:avLst/>
            </a:prstGeom>
          </p:spPr>
          <p:txBody>
            <a:bodyPr anchor="ctr" rtlCol="false" tIns="50800" lIns="50800" bIns="50800" rIns="50800"/>
            <a:lstStyle/>
            <a:p>
              <a:pPr algn="ctr">
                <a:lnSpc>
                  <a:spcPts val="3151"/>
                </a:lnSpc>
              </a:pPr>
            </a:p>
          </p:txBody>
        </p:sp>
      </p:grpSp>
      <p:sp>
        <p:nvSpPr>
          <p:cNvPr name="TextBox 16" id="16"/>
          <p:cNvSpPr txBox="true"/>
          <p:nvPr/>
        </p:nvSpPr>
        <p:spPr>
          <a:xfrm rot="0">
            <a:off x="4901908" y="2679828"/>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PEST</a:t>
            </a:r>
          </a:p>
        </p:txBody>
      </p:sp>
      <p:grpSp>
        <p:nvGrpSpPr>
          <p:cNvPr name="Group 17" id="17"/>
          <p:cNvGrpSpPr/>
          <p:nvPr/>
        </p:nvGrpSpPr>
        <p:grpSpPr>
          <a:xfrm rot="0">
            <a:off x="9327550" y="2439889"/>
            <a:ext cx="4151998" cy="1727659"/>
            <a:chOff x="0" y="0"/>
            <a:chExt cx="1093530" cy="455021"/>
          </a:xfrm>
        </p:grpSpPr>
        <p:sp>
          <p:nvSpPr>
            <p:cNvPr name="Freeform 18" id="18"/>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9" id="19"/>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20" id="20"/>
          <p:cNvGrpSpPr/>
          <p:nvPr/>
        </p:nvGrpSpPr>
        <p:grpSpPr>
          <a:xfrm rot="0">
            <a:off x="9327550" y="3191596"/>
            <a:ext cx="4151998" cy="6806940"/>
            <a:chOff x="0" y="0"/>
            <a:chExt cx="1093530" cy="1792774"/>
          </a:xfrm>
        </p:grpSpPr>
        <p:sp>
          <p:nvSpPr>
            <p:cNvPr name="Freeform 21" id="21"/>
            <p:cNvSpPr/>
            <p:nvPr/>
          </p:nvSpPr>
          <p:spPr>
            <a:xfrm flipH="false" flipV="false" rot="0">
              <a:off x="0" y="0"/>
              <a:ext cx="1093530" cy="1792774"/>
            </a:xfrm>
            <a:custGeom>
              <a:avLst/>
              <a:gdLst/>
              <a:ahLst/>
              <a:cxnLst/>
              <a:rect r="r" b="b" t="t" l="l"/>
              <a:pathLst>
                <a:path h="1792774" w="1093530">
                  <a:moveTo>
                    <a:pt x="95096" y="0"/>
                  </a:moveTo>
                  <a:lnTo>
                    <a:pt x="998435" y="0"/>
                  </a:lnTo>
                  <a:cubicBezTo>
                    <a:pt x="1023655" y="0"/>
                    <a:pt x="1047844" y="10019"/>
                    <a:pt x="1065677" y="27853"/>
                  </a:cubicBezTo>
                  <a:cubicBezTo>
                    <a:pt x="1083511" y="45687"/>
                    <a:pt x="1093530" y="69875"/>
                    <a:pt x="1093530" y="95096"/>
                  </a:cubicBezTo>
                  <a:lnTo>
                    <a:pt x="1093530" y="1697678"/>
                  </a:lnTo>
                  <a:cubicBezTo>
                    <a:pt x="1093530" y="1750198"/>
                    <a:pt x="1050954" y="1792774"/>
                    <a:pt x="998435" y="1792774"/>
                  </a:cubicBezTo>
                  <a:lnTo>
                    <a:pt x="95096" y="1792774"/>
                  </a:lnTo>
                  <a:cubicBezTo>
                    <a:pt x="42576" y="1792774"/>
                    <a:pt x="0" y="1750198"/>
                    <a:pt x="0" y="1697678"/>
                  </a:cubicBezTo>
                  <a:lnTo>
                    <a:pt x="0" y="95096"/>
                  </a:lnTo>
                  <a:cubicBezTo>
                    <a:pt x="0" y="42576"/>
                    <a:pt x="42576" y="0"/>
                    <a:pt x="95096" y="0"/>
                  </a:cubicBezTo>
                  <a:close/>
                </a:path>
              </a:pathLst>
            </a:custGeom>
            <a:solidFill>
              <a:srgbClr val="FFFFFF">
                <a:alpha val="92941"/>
              </a:srgbClr>
            </a:solidFill>
          </p:spPr>
        </p:sp>
        <p:sp>
          <p:nvSpPr>
            <p:cNvPr name="TextBox 22" id="22"/>
            <p:cNvSpPr txBox="true"/>
            <p:nvPr/>
          </p:nvSpPr>
          <p:spPr>
            <a:xfrm>
              <a:off x="0" y="-66675"/>
              <a:ext cx="1093530" cy="1859449"/>
            </a:xfrm>
            <a:prstGeom prst="rect">
              <a:avLst/>
            </a:prstGeom>
          </p:spPr>
          <p:txBody>
            <a:bodyPr anchor="ctr" rtlCol="false" tIns="50800" lIns="50800" bIns="50800" rIns="50800"/>
            <a:lstStyle/>
            <a:p>
              <a:pPr algn="ctr">
                <a:lnSpc>
                  <a:spcPts val="3151"/>
                </a:lnSpc>
              </a:pPr>
            </a:p>
          </p:txBody>
        </p:sp>
      </p:grpSp>
      <p:sp>
        <p:nvSpPr>
          <p:cNvPr name="TextBox 23" id="23"/>
          <p:cNvSpPr txBox="true"/>
          <p:nvPr/>
        </p:nvSpPr>
        <p:spPr>
          <a:xfrm rot="0">
            <a:off x="4771139" y="3448084"/>
            <a:ext cx="3918236" cy="6010241"/>
          </a:xfrm>
          <a:prstGeom prst="rect">
            <a:avLst/>
          </a:prstGeom>
        </p:spPr>
        <p:txBody>
          <a:bodyPr anchor="t" rtlCol="false" tIns="0" lIns="0" bIns="0" rIns="0">
            <a:spAutoFit/>
          </a:bodyPr>
          <a:lstStyle/>
          <a:p>
            <a:pPr algn="just" marL="486066" indent="-243033" lvl="1">
              <a:lnSpc>
                <a:spcPts val="3151"/>
              </a:lnSpc>
              <a:buFont typeface="Arial"/>
              <a:buChar char="•"/>
            </a:pPr>
            <a:r>
              <a:rPr lang="en-US" sz="2251">
                <a:solidFill>
                  <a:srgbClr val="000000"/>
                </a:solidFill>
                <a:latin typeface="Poppins"/>
                <a:ea typeface="Poppins"/>
                <a:cs typeface="Poppins"/>
                <a:sym typeface="Poppins"/>
              </a:rPr>
              <a:t>O alternativă modernă la PHPUnit, construită peste el.</a:t>
            </a:r>
          </a:p>
          <a:p>
            <a:pPr algn="just" marL="486066" indent="-243033" lvl="1">
              <a:lnSpc>
                <a:spcPts val="3151"/>
              </a:lnSpc>
              <a:buFont typeface="Arial"/>
              <a:buChar char="•"/>
            </a:pPr>
            <a:r>
              <a:rPr lang="en-US" sz="2251">
                <a:solidFill>
                  <a:srgbClr val="000000"/>
                </a:solidFill>
                <a:latin typeface="Poppins"/>
                <a:ea typeface="Poppins"/>
                <a:cs typeface="Poppins"/>
                <a:sym typeface="Poppins"/>
              </a:rPr>
              <a:t>Folosește o sintaxă mai concisă și prietenoasă, inspirată din JavaScript (Jest).</a:t>
            </a:r>
          </a:p>
          <a:p>
            <a:pPr algn="just" marL="486066" indent="-243033" lvl="1">
              <a:lnSpc>
                <a:spcPts val="3151"/>
              </a:lnSpc>
              <a:buFont typeface="Arial"/>
              <a:buChar char="•"/>
            </a:pPr>
            <a:r>
              <a:rPr lang="en-US" sz="2251">
                <a:solidFill>
                  <a:srgbClr val="000000"/>
                </a:solidFill>
                <a:latin typeface="Poppins"/>
                <a:ea typeface="Poppins"/>
                <a:cs typeface="Poppins"/>
                <a:sym typeface="Poppins"/>
              </a:rPr>
              <a:t>Adoptat în special în comunitatea Laravel pentru ușurința de utilizare.</a:t>
            </a:r>
          </a:p>
          <a:p>
            <a:pPr algn="just" marL="486066" indent="-243033" lvl="1">
              <a:lnSpc>
                <a:spcPts val="3151"/>
              </a:lnSpc>
              <a:spcBef>
                <a:spcPct val="0"/>
              </a:spcBef>
              <a:buFont typeface="Arial"/>
              <a:buChar char="•"/>
            </a:pPr>
            <a:r>
              <a:rPr lang="en-US" sz="2251">
                <a:solidFill>
                  <a:srgbClr val="000000"/>
                </a:solidFill>
                <a:latin typeface="Poppins"/>
                <a:ea typeface="Poppins"/>
                <a:cs typeface="Poppins"/>
                <a:sym typeface="Poppins"/>
              </a:rPr>
              <a:t>Potrivit pentru echipe care preferă testele expresive și rapide.</a:t>
            </a:r>
          </a:p>
          <a:p>
            <a:pPr algn="just" marL="0" indent="0" lvl="0">
              <a:lnSpc>
                <a:spcPts val="3151"/>
              </a:lnSpc>
              <a:spcBef>
                <a:spcPct val="0"/>
              </a:spcBef>
            </a:pPr>
          </a:p>
        </p:txBody>
      </p:sp>
      <p:sp>
        <p:nvSpPr>
          <p:cNvPr name="TextBox 24" id="24"/>
          <p:cNvSpPr txBox="true"/>
          <p:nvPr/>
        </p:nvSpPr>
        <p:spPr>
          <a:xfrm rot="0">
            <a:off x="9444431" y="2679828"/>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CODECEPTION</a:t>
            </a:r>
          </a:p>
        </p:txBody>
      </p:sp>
      <p:grpSp>
        <p:nvGrpSpPr>
          <p:cNvPr name="Group 25" id="25"/>
          <p:cNvGrpSpPr/>
          <p:nvPr/>
        </p:nvGrpSpPr>
        <p:grpSpPr>
          <a:xfrm rot="0">
            <a:off x="13870073" y="2439889"/>
            <a:ext cx="4151998" cy="1727659"/>
            <a:chOff x="0" y="0"/>
            <a:chExt cx="1093530" cy="455021"/>
          </a:xfrm>
        </p:grpSpPr>
        <p:sp>
          <p:nvSpPr>
            <p:cNvPr name="Freeform 26" id="26"/>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28" id="28"/>
          <p:cNvGrpSpPr/>
          <p:nvPr/>
        </p:nvGrpSpPr>
        <p:grpSpPr>
          <a:xfrm rot="0">
            <a:off x="13870073" y="3191596"/>
            <a:ext cx="4151998" cy="6806940"/>
            <a:chOff x="0" y="0"/>
            <a:chExt cx="1093530" cy="1792774"/>
          </a:xfrm>
        </p:grpSpPr>
        <p:sp>
          <p:nvSpPr>
            <p:cNvPr name="Freeform 29" id="29"/>
            <p:cNvSpPr/>
            <p:nvPr/>
          </p:nvSpPr>
          <p:spPr>
            <a:xfrm flipH="false" flipV="false" rot="0">
              <a:off x="0" y="0"/>
              <a:ext cx="1093530" cy="1792774"/>
            </a:xfrm>
            <a:custGeom>
              <a:avLst/>
              <a:gdLst/>
              <a:ahLst/>
              <a:cxnLst/>
              <a:rect r="r" b="b" t="t" l="l"/>
              <a:pathLst>
                <a:path h="1792774" w="1093530">
                  <a:moveTo>
                    <a:pt x="95096" y="0"/>
                  </a:moveTo>
                  <a:lnTo>
                    <a:pt x="998435" y="0"/>
                  </a:lnTo>
                  <a:cubicBezTo>
                    <a:pt x="1023655" y="0"/>
                    <a:pt x="1047844" y="10019"/>
                    <a:pt x="1065677" y="27853"/>
                  </a:cubicBezTo>
                  <a:cubicBezTo>
                    <a:pt x="1083511" y="45687"/>
                    <a:pt x="1093530" y="69875"/>
                    <a:pt x="1093530" y="95096"/>
                  </a:cubicBezTo>
                  <a:lnTo>
                    <a:pt x="1093530" y="1697678"/>
                  </a:lnTo>
                  <a:cubicBezTo>
                    <a:pt x="1093530" y="1750198"/>
                    <a:pt x="1050954" y="1792774"/>
                    <a:pt x="998435" y="1792774"/>
                  </a:cubicBezTo>
                  <a:lnTo>
                    <a:pt x="95096" y="1792774"/>
                  </a:lnTo>
                  <a:cubicBezTo>
                    <a:pt x="42576" y="1792774"/>
                    <a:pt x="0" y="1750198"/>
                    <a:pt x="0" y="1697678"/>
                  </a:cubicBezTo>
                  <a:lnTo>
                    <a:pt x="0" y="95096"/>
                  </a:lnTo>
                  <a:cubicBezTo>
                    <a:pt x="0" y="42576"/>
                    <a:pt x="42576" y="0"/>
                    <a:pt x="95096" y="0"/>
                  </a:cubicBezTo>
                  <a:close/>
                </a:path>
              </a:pathLst>
            </a:custGeom>
            <a:solidFill>
              <a:srgbClr val="FFFFFF">
                <a:alpha val="92941"/>
              </a:srgbClr>
            </a:solidFill>
          </p:spPr>
        </p:sp>
        <p:sp>
          <p:nvSpPr>
            <p:cNvPr name="TextBox 30" id="30"/>
            <p:cNvSpPr txBox="true"/>
            <p:nvPr/>
          </p:nvSpPr>
          <p:spPr>
            <a:xfrm>
              <a:off x="0" y="-66675"/>
              <a:ext cx="1093530" cy="1859449"/>
            </a:xfrm>
            <a:prstGeom prst="rect">
              <a:avLst/>
            </a:prstGeom>
          </p:spPr>
          <p:txBody>
            <a:bodyPr anchor="ctr" rtlCol="false" tIns="50800" lIns="50800" bIns="50800" rIns="50800"/>
            <a:lstStyle/>
            <a:p>
              <a:pPr algn="ctr">
                <a:lnSpc>
                  <a:spcPts val="3151"/>
                </a:lnSpc>
              </a:pPr>
            </a:p>
          </p:txBody>
        </p:sp>
      </p:grpSp>
      <p:sp>
        <p:nvSpPr>
          <p:cNvPr name="TextBox 31" id="31"/>
          <p:cNvSpPr txBox="true"/>
          <p:nvPr/>
        </p:nvSpPr>
        <p:spPr>
          <a:xfrm rot="0">
            <a:off x="13986954" y="2679828"/>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MOCKERY </a:t>
            </a:r>
          </a:p>
        </p:txBody>
      </p:sp>
      <p:sp>
        <p:nvSpPr>
          <p:cNvPr name="TextBox 32" id="32"/>
          <p:cNvSpPr txBox="true"/>
          <p:nvPr/>
        </p:nvSpPr>
        <p:spPr>
          <a:xfrm rot="0">
            <a:off x="235196" y="3648109"/>
            <a:ext cx="4159307" cy="5610191"/>
          </a:xfrm>
          <a:prstGeom prst="rect">
            <a:avLst/>
          </a:prstGeom>
        </p:spPr>
        <p:txBody>
          <a:bodyPr anchor="t" rtlCol="false" tIns="0" lIns="0" bIns="0" rIns="0">
            <a:spAutoFit/>
          </a:bodyPr>
          <a:lstStyle/>
          <a:p>
            <a:pPr algn="just" marL="486066" indent="-243033" lvl="1">
              <a:lnSpc>
                <a:spcPts val="3151"/>
              </a:lnSpc>
              <a:spcBef>
                <a:spcPct val="0"/>
              </a:spcBef>
              <a:buFont typeface="Arial"/>
              <a:buChar char="•"/>
            </a:pPr>
            <a:r>
              <a:rPr lang="en-US" sz="2251">
                <a:solidFill>
                  <a:srgbClr val="000000"/>
                </a:solidFill>
                <a:latin typeface="Poppins"/>
                <a:ea typeface="Poppins"/>
                <a:cs typeface="Poppins"/>
                <a:sym typeface="Poppins"/>
              </a:rPr>
              <a:t>Consid</a:t>
            </a:r>
            <a:r>
              <a:rPr lang="en-US" sz="2251">
                <a:solidFill>
                  <a:srgbClr val="000000"/>
                </a:solidFill>
                <a:latin typeface="Poppins"/>
                <a:ea typeface="Poppins"/>
                <a:cs typeface="Poppins"/>
                <a:sym typeface="Poppins"/>
              </a:rPr>
              <a:t>erat standardul de facto pentru testare unitară în PHP.</a:t>
            </a:r>
          </a:p>
          <a:p>
            <a:pPr algn="just" marL="486066" indent="-243033" lvl="1">
              <a:lnSpc>
                <a:spcPts val="3151"/>
              </a:lnSpc>
              <a:spcBef>
                <a:spcPct val="0"/>
              </a:spcBef>
              <a:buFont typeface="Arial"/>
              <a:buChar char="•"/>
            </a:pPr>
            <a:r>
              <a:rPr lang="en-US" sz="2251">
                <a:solidFill>
                  <a:srgbClr val="000000"/>
                </a:solidFill>
                <a:latin typeface="Poppins"/>
                <a:ea typeface="Poppins"/>
                <a:cs typeface="Poppins"/>
                <a:sym typeface="Poppins"/>
              </a:rPr>
              <a:t>Este stabil, extensibil și susținut oficial de comunitatea PHP.</a:t>
            </a:r>
          </a:p>
          <a:p>
            <a:pPr algn="just" marL="486066" indent="-243033" lvl="1">
              <a:lnSpc>
                <a:spcPts val="3151"/>
              </a:lnSpc>
              <a:spcBef>
                <a:spcPct val="0"/>
              </a:spcBef>
              <a:buFont typeface="Arial"/>
              <a:buChar char="•"/>
            </a:pPr>
            <a:r>
              <a:rPr lang="en-US" sz="2251">
                <a:solidFill>
                  <a:srgbClr val="000000"/>
                </a:solidFill>
                <a:latin typeface="Poppins"/>
                <a:ea typeface="Poppins"/>
                <a:cs typeface="Poppins"/>
                <a:sym typeface="Poppins"/>
              </a:rPr>
              <a:t>Funcționează nativ cu majoritatea framework-urilor (Laravel, Symfony, Zend).</a:t>
            </a:r>
          </a:p>
          <a:p>
            <a:pPr algn="just" marL="486066" indent="-243033" lvl="1">
              <a:lnSpc>
                <a:spcPts val="3151"/>
              </a:lnSpc>
              <a:spcBef>
                <a:spcPct val="0"/>
              </a:spcBef>
              <a:buFont typeface="Arial"/>
              <a:buChar char="•"/>
            </a:pPr>
            <a:r>
              <a:rPr lang="en-US" sz="2251">
                <a:solidFill>
                  <a:srgbClr val="000000"/>
                </a:solidFill>
                <a:latin typeface="Poppins"/>
                <a:ea typeface="Poppins"/>
                <a:cs typeface="Poppins"/>
                <a:sym typeface="Poppins"/>
              </a:rPr>
              <a:t>Oferă integrare cu CI/CD și suport pentru code coverage.</a:t>
            </a:r>
          </a:p>
          <a:p>
            <a:pPr algn="ctr">
              <a:lnSpc>
                <a:spcPts val="3151"/>
              </a:lnSpc>
              <a:spcBef>
                <a:spcPct val="0"/>
              </a:spcBef>
            </a:pPr>
          </a:p>
        </p:txBody>
      </p:sp>
      <p:sp>
        <p:nvSpPr>
          <p:cNvPr name="TextBox 33" id="33"/>
          <p:cNvSpPr txBox="true"/>
          <p:nvPr/>
        </p:nvSpPr>
        <p:spPr>
          <a:xfrm rot="0">
            <a:off x="13774823" y="3556608"/>
            <a:ext cx="4130367" cy="5321328"/>
          </a:xfrm>
          <a:prstGeom prst="rect">
            <a:avLst/>
          </a:prstGeom>
        </p:spPr>
        <p:txBody>
          <a:bodyPr anchor="t" rtlCol="false" tIns="0" lIns="0" bIns="0" rIns="0">
            <a:spAutoFit/>
          </a:bodyPr>
          <a:lstStyle/>
          <a:p>
            <a:pPr algn="just" marL="538454" indent="-269227" lvl="1">
              <a:lnSpc>
                <a:spcPts val="3491"/>
              </a:lnSpc>
              <a:buFont typeface="Arial"/>
              <a:buChar char="•"/>
            </a:pPr>
            <a:r>
              <a:rPr lang="en-US" sz="2493">
                <a:solidFill>
                  <a:srgbClr val="000000"/>
                </a:solidFill>
                <a:latin typeface="Poppins"/>
                <a:ea typeface="Poppins"/>
                <a:cs typeface="Poppins"/>
                <a:sym typeface="Poppins"/>
              </a:rPr>
              <a:t>Biblioteci folosite împreună cu PHPUnit pentru crearea de mock-uri și teste izolate.</a:t>
            </a:r>
          </a:p>
          <a:p>
            <a:pPr algn="just" marL="538454" indent="-269227" lvl="1">
              <a:lnSpc>
                <a:spcPts val="3491"/>
              </a:lnSpc>
              <a:buFont typeface="Arial"/>
              <a:buChar char="•"/>
            </a:pPr>
            <a:r>
              <a:rPr lang="en-US" sz="2493">
                <a:solidFill>
                  <a:srgbClr val="000000"/>
                </a:solidFill>
                <a:latin typeface="Poppins"/>
                <a:ea typeface="Poppins"/>
                <a:cs typeface="Poppins"/>
                <a:sym typeface="Poppins"/>
              </a:rPr>
              <a:t>P</a:t>
            </a:r>
            <a:r>
              <a:rPr lang="en-US" sz="2493">
                <a:solidFill>
                  <a:srgbClr val="000000"/>
                </a:solidFill>
                <a:latin typeface="Poppins"/>
                <a:ea typeface="Poppins"/>
                <a:cs typeface="Poppins"/>
                <a:sym typeface="Poppins"/>
              </a:rPr>
              <a:t>rophecy este integrat implicit în PHPUnit, dar Mockery oferă o abordare mai flexibilă.</a:t>
            </a:r>
          </a:p>
          <a:p>
            <a:pPr algn="just">
              <a:lnSpc>
                <a:spcPts val="3491"/>
              </a:lnSpc>
              <a:spcBef>
                <a:spcPct val="0"/>
              </a:spcBef>
            </a:pPr>
          </a:p>
          <a:p>
            <a:pPr algn="just" marL="0" indent="0" lvl="0">
              <a:lnSpc>
                <a:spcPts val="3491"/>
              </a:lnSpc>
              <a:spcBef>
                <a:spcPct val="0"/>
              </a:spcBef>
            </a:pPr>
          </a:p>
          <a:p>
            <a:pPr algn="just" marL="0" indent="0" lvl="0">
              <a:lnSpc>
                <a:spcPts val="3491"/>
              </a:lnSpc>
              <a:spcBef>
                <a:spcPct val="0"/>
              </a:spcBef>
            </a:pPr>
          </a:p>
        </p:txBody>
      </p:sp>
      <p:sp>
        <p:nvSpPr>
          <p:cNvPr name="TextBox 34" id="34"/>
          <p:cNvSpPr txBox="true"/>
          <p:nvPr/>
        </p:nvSpPr>
        <p:spPr>
          <a:xfrm rot="0">
            <a:off x="9213250" y="3127791"/>
            <a:ext cx="4130367" cy="6650828"/>
          </a:xfrm>
          <a:prstGeom prst="rect">
            <a:avLst/>
          </a:prstGeom>
        </p:spPr>
        <p:txBody>
          <a:bodyPr anchor="t" rtlCol="false" tIns="0" lIns="0" bIns="0" rIns="0">
            <a:spAutoFit/>
          </a:bodyPr>
          <a:lstStyle/>
          <a:p>
            <a:pPr algn="just">
              <a:lnSpc>
                <a:spcPts val="3491"/>
              </a:lnSpc>
            </a:pPr>
          </a:p>
          <a:p>
            <a:pPr algn="just" marL="538454" indent="-269227" lvl="1">
              <a:lnSpc>
                <a:spcPts val="3491"/>
              </a:lnSpc>
              <a:buFont typeface="Arial"/>
              <a:buChar char="•"/>
            </a:pPr>
            <a:r>
              <a:rPr lang="en-US" sz="2493">
                <a:solidFill>
                  <a:srgbClr val="000000"/>
                </a:solidFill>
                <a:latin typeface="Poppins"/>
                <a:ea typeface="Poppins"/>
                <a:cs typeface="Poppins"/>
                <a:sym typeface="Poppins"/>
              </a:rPr>
              <a:t>Framework pentru testare end-to-end, dar include și suport pentru teste unitare.</a:t>
            </a:r>
          </a:p>
          <a:p>
            <a:pPr algn="just" marL="538454" indent="-269227" lvl="1">
              <a:lnSpc>
                <a:spcPts val="3491"/>
              </a:lnSpc>
              <a:buFont typeface="Arial"/>
              <a:buChar char="•"/>
            </a:pPr>
            <a:r>
              <a:rPr lang="en-US" sz="2493">
                <a:solidFill>
                  <a:srgbClr val="000000"/>
                </a:solidFill>
                <a:latin typeface="Poppins"/>
                <a:ea typeface="Poppins"/>
                <a:cs typeface="Poppins"/>
                <a:sym typeface="Poppins"/>
              </a:rPr>
              <a:t>Oferă o abordare BDD-style (Behavior-Driven Development).</a:t>
            </a:r>
          </a:p>
          <a:p>
            <a:pPr algn="just" marL="538454" indent="-269227" lvl="1">
              <a:lnSpc>
                <a:spcPts val="3491"/>
              </a:lnSpc>
              <a:buFont typeface="Arial"/>
              <a:buChar char="•"/>
            </a:pPr>
            <a:r>
              <a:rPr lang="en-US" sz="2493">
                <a:solidFill>
                  <a:srgbClr val="000000"/>
                </a:solidFill>
                <a:latin typeface="Poppins"/>
                <a:ea typeface="Poppins"/>
                <a:cs typeface="Poppins"/>
                <a:sym typeface="Poppins"/>
              </a:rPr>
              <a:t>Util pentru testarea aplicațiilor complexe, cu interacțiuni multiple.</a:t>
            </a:r>
          </a:p>
          <a:p>
            <a:pPr algn="just">
              <a:lnSpc>
                <a:spcPts val="3491"/>
              </a:lnSpc>
              <a:spcBef>
                <a:spcPct val="0"/>
              </a:spcBef>
            </a:pPr>
          </a:p>
          <a:p>
            <a:pPr algn="just" marL="0" indent="0" lvl="0">
              <a:lnSpc>
                <a:spcPts val="3491"/>
              </a:lnSpc>
              <a:spcBef>
                <a:spcPct val="0"/>
              </a:spcBef>
            </a:pPr>
          </a:p>
          <a:p>
            <a:pPr algn="just" marL="0" indent="0" lvl="0">
              <a:lnSpc>
                <a:spcPts val="349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00000">
                <a:alpha val="100000"/>
              </a:srgbClr>
            </a:gs>
            <a:gs pos="33333">
              <a:srgbClr val="50004A">
                <a:alpha val="100000"/>
              </a:srgbClr>
            </a:gs>
            <a:gs pos="66667">
              <a:srgbClr val="31B4CB">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904875"/>
            <a:ext cx="18288000" cy="1609725"/>
          </a:xfrm>
          <a:prstGeom prst="rect">
            <a:avLst/>
          </a:prstGeom>
        </p:spPr>
        <p:txBody>
          <a:bodyPr anchor="t" rtlCol="false" tIns="0" lIns="0" bIns="0" rIns="0">
            <a:spAutoFit/>
          </a:bodyPr>
          <a:lstStyle/>
          <a:p>
            <a:pPr algn="ctr">
              <a:lnSpc>
                <a:spcPts val="6299"/>
              </a:lnSpc>
              <a:spcBef>
                <a:spcPct val="0"/>
              </a:spcBef>
            </a:pPr>
            <a:r>
              <a:rPr lang="en-US" b="true" sz="4500">
                <a:solidFill>
                  <a:srgbClr val="FFFFFF"/>
                </a:solidFill>
                <a:latin typeface="Poppins Bold"/>
                <a:ea typeface="Poppins Bold"/>
                <a:cs typeface="Poppins Bold"/>
                <a:sym typeface="Poppins Bold"/>
              </a:rPr>
              <a:t>Avantaje și d</a:t>
            </a:r>
            <a:r>
              <a:rPr lang="en-US" b="true" sz="4500">
                <a:solidFill>
                  <a:srgbClr val="FFFFFF"/>
                </a:solidFill>
                <a:latin typeface="Poppins Bold"/>
                <a:ea typeface="Poppins Bold"/>
                <a:cs typeface="Poppins Bold"/>
                <a:sym typeface="Poppins Bold"/>
              </a:rPr>
              <a:t>ezavantaje ale framework-urilor moderne de testare unitară în PHP</a:t>
            </a:r>
          </a:p>
        </p:txBody>
      </p:sp>
      <p:grpSp>
        <p:nvGrpSpPr>
          <p:cNvPr name="Group 3" id="3"/>
          <p:cNvGrpSpPr/>
          <p:nvPr/>
        </p:nvGrpSpPr>
        <p:grpSpPr>
          <a:xfrm rot="0">
            <a:off x="1879633" y="3345760"/>
            <a:ext cx="4151998" cy="1727659"/>
            <a:chOff x="0" y="0"/>
            <a:chExt cx="1093530" cy="455021"/>
          </a:xfrm>
        </p:grpSpPr>
        <p:sp>
          <p:nvSpPr>
            <p:cNvPr name="Freeform 4" id="4"/>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5" id="5"/>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1879633" y="4037121"/>
            <a:ext cx="4151998" cy="3365699"/>
            <a:chOff x="0" y="0"/>
            <a:chExt cx="1093530" cy="886439"/>
          </a:xfrm>
        </p:grpSpPr>
        <p:sp>
          <p:nvSpPr>
            <p:cNvPr name="Freeform 7" id="7"/>
            <p:cNvSpPr/>
            <p:nvPr/>
          </p:nvSpPr>
          <p:spPr>
            <a:xfrm flipH="false" flipV="false" rot="0">
              <a:off x="0" y="0"/>
              <a:ext cx="1093530" cy="886439"/>
            </a:xfrm>
            <a:custGeom>
              <a:avLst/>
              <a:gdLst/>
              <a:ahLst/>
              <a:cxnLst/>
              <a:rect r="r" b="b" t="t" l="l"/>
              <a:pathLst>
                <a:path h="886439" w="1093530">
                  <a:moveTo>
                    <a:pt x="95096" y="0"/>
                  </a:moveTo>
                  <a:lnTo>
                    <a:pt x="998435" y="0"/>
                  </a:lnTo>
                  <a:cubicBezTo>
                    <a:pt x="1023655" y="0"/>
                    <a:pt x="1047844" y="10019"/>
                    <a:pt x="1065677" y="27853"/>
                  </a:cubicBezTo>
                  <a:cubicBezTo>
                    <a:pt x="1083511" y="45687"/>
                    <a:pt x="1093530" y="69875"/>
                    <a:pt x="1093530" y="95096"/>
                  </a:cubicBezTo>
                  <a:lnTo>
                    <a:pt x="1093530" y="791343"/>
                  </a:lnTo>
                  <a:cubicBezTo>
                    <a:pt x="1093530" y="843863"/>
                    <a:pt x="1050954" y="886439"/>
                    <a:pt x="998435" y="886439"/>
                  </a:cubicBezTo>
                  <a:lnTo>
                    <a:pt x="95096" y="886439"/>
                  </a:lnTo>
                  <a:cubicBezTo>
                    <a:pt x="42576" y="886439"/>
                    <a:pt x="0" y="843863"/>
                    <a:pt x="0" y="791343"/>
                  </a:cubicBezTo>
                  <a:lnTo>
                    <a:pt x="0" y="95096"/>
                  </a:lnTo>
                  <a:cubicBezTo>
                    <a:pt x="0" y="42576"/>
                    <a:pt x="42576" y="0"/>
                    <a:pt x="95096" y="0"/>
                  </a:cubicBezTo>
                  <a:close/>
                </a:path>
              </a:pathLst>
            </a:custGeom>
            <a:solidFill>
              <a:srgbClr val="FFFFFF">
                <a:alpha val="92941"/>
              </a:srgbClr>
            </a:solidFill>
          </p:spPr>
        </p:sp>
        <p:sp>
          <p:nvSpPr>
            <p:cNvPr name="TextBox 8" id="8"/>
            <p:cNvSpPr txBox="true"/>
            <p:nvPr/>
          </p:nvSpPr>
          <p:spPr>
            <a:xfrm>
              <a:off x="0" y="-66675"/>
              <a:ext cx="1093530" cy="953114"/>
            </a:xfrm>
            <a:prstGeom prst="rect">
              <a:avLst/>
            </a:prstGeom>
          </p:spPr>
          <p:txBody>
            <a:bodyPr anchor="ctr" rtlCol="false" tIns="50800" lIns="50800" bIns="50800" rIns="50800"/>
            <a:lstStyle/>
            <a:p>
              <a:pPr algn="ctr">
                <a:lnSpc>
                  <a:spcPts val="3151"/>
                </a:lnSpc>
              </a:pPr>
            </a:p>
          </p:txBody>
        </p:sp>
      </p:grpSp>
      <p:sp>
        <p:nvSpPr>
          <p:cNvPr name="TextBox 9" id="9"/>
          <p:cNvSpPr txBox="true"/>
          <p:nvPr/>
        </p:nvSpPr>
        <p:spPr>
          <a:xfrm rot="0">
            <a:off x="1996514" y="3525353"/>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PHPUNIT</a:t>
            </a:r>
          </a:p>
        </p:txBody>
      </p:sp>
      <p:sp>
        <p:nvSpPr>
          <p:cNvPr name="TextBox 10" id="10"/>
          <p:cNvSpPr txBox="true"/>
          <p:nvPr/>
        </p:nvSpPr>
        <p:spPr>
          <a:xfrm rot="0">
            <a:off x="1996514" y="4402133"/>
            <a:ext cx="3918236" cy="2409791"/>
          </a:xfrm>
          <a:prstGeom prst="rect">
            <a:avLst/>
          </a:prstGeom>
        </p:spPr>
        <p:txBody>
          <a:bodyPr anchor="t" rtlCol="false" tIns="0" lIns="0" bIns="0" rIns="0">
            <a:spAutoFit/>
          </a:bodyPr>
          <a:lstStyle/>
          <a:p>
            <a:pPr algn="just">
              <a:lnSpc>
                <a:spcPts val="3151"/>
              </a:lnSpc>
            </a:pPr>
            <a:r>
              <a:rPr lang="en-US" sz="2251">
                <a:solidFill>
                  <a:srgbClr val="000000"/>
                </a:solidFill>
                <a:latin typeface="Poppins"/>
                <a:ea typeface="Poppins"/>
                <a:cs typeface="Poppins"/>
                <a:sym typeface="Poppins"/>
              </a:rPr>
              <a:t> ✔ Matur, stabil, bine documentat, suport larg, CI/CD, mocking</a:t>
            </a:r>
          </a:p>
          <a:p>
            <a:pPr algn="just" marL="0" indent="0" lvl="0">
              <a:lnSpc>
                <a:spcPts val="3151"/>
              </a:lnSpc>
              <a:spcBef>
                <a:spcPct val="0"/>
              </a:spcBef>
            </a:pPr>
            <a:r>
              <a:rPr lang="en-US" sz="2251">
                <a:solidFill>
                  <a:srgbClr val="000000"/>
                </a:solidFill>
                <a:latin typeface="Poppins"/>
                <a:ea typeface="Poppins"/>
                <a:cs typeface="Poppins"/>
                <a:sym typeface="Poppins"/>
              </a:rPr>
              <a:t> ✘ Sintaxă clasică, configurare greoaie, rigid în proiecte mici</a:t>
            </a:r>
          </a:p>
        </p:txBody>
      </p:sp>
      <p:grpSp>
        <p:nvGrpSpPr>
          <p:cNvPr name="Group 11" id="11"/>
          <p:cNvGrpSpPr/>
          <p:nvPr/>
        </p:nvGrpSpPr>
        <p:grpSpPr>
          <a:xfrm rot="0">
            <a:off x="7066146" y="3345760"/>
            <a:ext cx="4151998" cy="1727659"/>
            <a:chOff x="0" y="0"/>
            <a:chExt cx="1093530" cy="455021"/>
          </a:xfrm>
        </p:grpSpPr>
        <p:sp>
          <p:nvSpPr>
            <p:cNvPr name="Freeform 12" id="12"/>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3" id="13"/>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14" id="14"/>
          <p:cNvGrpSpPr/>
          <p:nvPr/>
        </p:nvGrpSpPr>
        <p:grpSpPr>
          <a:xfrm rot="0">
            <a:off x="7066146" y="4055425"/>
            <a:ext cx="4151998" cy="3347395"/>
            <a:chOff x="0" y="0"/>
            <a:chExt cx="1093530" cy="881618"/>
          </a:xfrm>
        </p:grpSpPr>
        <p:sp>
          <p:nvSpPr>
            <p:cNvPr name="Freeform 15" id="15"/>
            <p:cNvSpPr/>
            <p:nvPr/>
          </p:nvSpPr>
          <p:spPr>
            <a:xfrm flipH="false" flipV="false" rot="0">
              <a:off x="0" y="0"/>
              <a:ext cx="1093530" cy="881618"/>
            </a:xfrm>
            <a:custGeom>
              <a:avLst/>
              <a:gdLst/>
              <a:ahLst/>
              <a:cxnLst/>
              <a:rect r="r" b="b" t="t" l="l"/>
              <a:pathLst>
                <a:path h="881618" w="1093530">
                  <a:moveTo>
                    <a:pt x="95096" y="0"/>
                  </a:moveTo>
                  <a:lnTo>
                    <a:pt x="998435" y="0"/>
                  </a:lnTo>
                  <a:cubicBezTo>
                    <a:pt x="1023655" y="0"/>
                    <a:pt x="1047844" y="10019"/>
                    <a:pt x="1065677" y="27853"/>
                  </a:cubicBezTo>
                  <a:cubicBezTo>
                    <a:pt x="1083511" y="45687"/>
                    <a:pt x="1093530" y="69875"/>
                    <a:pt x="1093530" y="95096"/>
                  </a:cubicBezTo>
                  <a:lnTo>
                    <a:pt x="1093530" y="786522"/>
                  </a:lnTo>
                  <a:cubicBezTo>
                    <a:pt x="1093530" y="839042"/>
                    <a:pt x="1050954" y="881618"/>
                    <a:pt x="998435" y="881618"/>
                  </a:cubicBezTo>
                  <a:lnTo>
                    <a:pt x="95096" y="881618"/>
                  </a:lnTo>
                  <a:cubicBezTo>
                    <a:pt x="42576" y="881618"/>
                    <a:pt x="0" y="839042"/>
                    <a:pt x="0" y="786522"/>
                  </a:cubicBezTo>
                  <a:lnTo>
                    <a:pt x="0" y="95096"/>
                  </a:lnTo>
                  <a:cubicBezTo>
                    <a:pt x="0" y="42576"/>
                    <a:pt x="42576" y="0"/>
                    <a:pt x="95096" y="0"/>
                  </a:cubicBezTo>
                  <a:close/>
                </a:path>
              </a:pathLst>
            </a:custGeom>
            <a:solidFill>
              <a:srgbClr val="FFFFFF">
                <a:alpha val="92941"/>
              </a:srgbClr>
            </a:solidFill>
          </p:spPr>
        </p:sp>
        <p:sp>
          <p:nvSpPr>
            <p:cNvPr name="TextBox 16" id="16"/>
            <p:cNvSpPr txBox="true"/>
            <p:nvPr/>
          </p:nvSpPr>
          <p:spPr>
            <a:xfrm>
              <a:off x="0" y="-66675"/>
              <a:ext cx="1093530" cy="948293"/>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7183027" y="3543657"/>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PEST</a:t>
            </a:r>
          </a:p>
        </p:txBody>
      </p:sp>
      <p:sp>
        <p:nvSpPr>
          <p:cNvPr name="TextBox 18" id="18"/>
          <p:cNvSpPr txBox="true"/>
          <p:nvPr/>
        </p:nvSpPr>
        <p:spPr>
          <a:xfrm rot="0">
            <a:off x="7241468" y="4002083"/>
            <a:ext cx="3918236" cy="2809841"/>
          </a:xfrm>
          <a:prstGeom prst="rect">
            <a:avLst/>
          </a:prstGeom>
        </p:spPr>
        <p:txBody>
          <a:bodyPr anchor="t" rtlCol="false" tIns="0" lIns="0" bIns="0" rIns="0">
            <a:spAutoFit/>
          </a:bodyPr>
          <a:lstStyle/>
          <a:p>
            <a:pPr algn="just">
              <a:lnSpc>
                <a:spcPts val="3151"/>
              </a:lnSpc>
            </a:pPr>
          </a:p>
          <a:p>
            <a:pPr algn="just">
              <a:lnSpc>
                <a:spcPts val="3151"/>
              </a:lnSpc>
            </a:pPr>
            <a:r>
              <a:rPr lang="en-US" sz="2251">
                <a:solidFill>
                  <a:srgbClr val="000000"/>
                </a:solidFill>
                <a:latin typeface="Poppins"/>
                <a:ea typeface="Poppins"/>
                <a:cs typeface="Poppins"/>
                <a:sym typeface="Poppins"/>
              </a:rPr>
              <a:t> ✔ Sintaxă modernă, rapid, ușor de învățat, compatibil cu PHPUnit</a:t>
            </a:r>
          </a:p>
          <a:p>
            <a:pPr algn="just" marL="0" indent="0" lvl="0">
              <a:lnSpc>
                <a:spcPts val="3151"/>
              </a:lnSpc>
              <a:spcBef>
                <a:spcPct val="0"/>
              </a:spcBef>
            </a:pPr>
            <a:r>
              <a:rPr lang="en-US" sz="2251">
                <a:solidFill>
                  <a:srgbClr val="000000"/>
                </a:solidFill>
                <a:latin typeface="Poppins"/>
                <a:ea typeface="Poppins"/>
                <a:cs typeface="Poppins"/>
                <a:sym typeface="Poppins"/>
              </a:rPr>
              <a:t> ✘ Comunitate mai mică, funcții în dezvoltare, documentație limitată</a:t>
            </a:r>
          </a:p>
        </p:txBody>
      </p:sp>
      <p:grpSp>
        <p:nvGrpSpPr>
          <p:cNvPr name="Group 19" id="19"/>
          <p:cNvGrpSpPr/>
          <p:nvPr/>
        </p:nvGrpSpPr>
        <p:grpSpPr>
          <a:xfrm rot="0">
            <a:off x="12256369" y="3235934"/>
            <a:ext cx="4151998" cy="1727659"/>
            <a:chOff x="0" y="0"/>
            <a:chExt cx="1093530" cy="455021"/>
          </a:xfrm>
        </p:grpSpPr>
        <p:sp>
          <p:nvSpPr>
            <p:cNvPr name="Freeform 20" id="20"/>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22" id="22"/>
          <p:cNvGrpSpPr/>
          <p:nvPr/>
        </p:nvGrpSpPr>
        <p:grpSpPr>
          <a:xfrm rot="0">
            <a:off x="12256369" y="3945598"/>
            <a:ext cx="4151998" cy="3457222"/>
            <a:chOff x="0" y="0"/>
            <a:chExt cx="1093530" cy="910544"/>
          </a:xfrm>
        </p:grpSpPr>
        <p:sp>
          <p:nvSpPr>
            <p:cNvPr name="Freeform 23" id="23"/>
            <p:cNvSpPr/>
            <p:nvPr/>
          </p:nvSpPr>
          <p:spPr>
            <a:xfrm flipH="false" flipV="false" rot="0">
              <a:off x="0" y="0"/>
              <a:ext cx="1093530" cy="910544"/>
            </a:xfrm>
            <a:custGeom>
              <a:avLst/>
              <a:gdLst/>
              <a:ahLst/>
              <a:cxnLst/>
              <a:rect r="r" b="b" t="t" l="l"/>
              <a:pathLst>
                <a:path h="910544" w="1093530">
                  <a:moveTo>
                    <a:pt x="95096" y="0"/>
                  </a:moveTo>
                  <a:lnTo>
                    <a:pt x="998435" y="0"/>
                  </a:lnTo>
                  <a:cubicBezTo>
                    <a:pt x="1023655" y="0"/>
                    <a:pt x="1047844" y="10019"/>
                    <a:pt x="1065677" y="27853"/>
                  </a:cubicBezTo>
                  <a:cubicBezTo>
                    <a:pt x="1083511" y="45687"/>
                    <a:pt x="1093530" y="69875"/>
                    <a:pt x="1093530" y="95096"/>
                  </a:cubicBezTo>
                  <a:lnTo>
                    <a:pt x="1093530" y="815448"/>
                  </a:lnTo>
                  <a:cubicBezTo>
                    <a:pt x="1093530" y="867968"/>
                    <a:pt x="1050954" y="910544"/>
                    <a:pt x="998435" y="910544"/>
                  </a:cubicBezTo>
                  <a:lnTo>
                    <a:pt x="95096" y="910544"/>
                  </a:lnTo>
                  <a:cubicBezTo>
                    <a:pt x="42576" y="910544"/>
                    <a:pt x="0" y="867968"/>
                    <a:pt x="0" y="815448"/>
                  </a:cubicBezTo>
                  <a:lnTo>
                    <a:pt x="0" y="95096"/>
                  </a:lnTo>
                  <a:cubicBezTo>
                    <a:pt x="0" y="42576"/>
                    <a:pt x="42576" y="0"/>
                    <a:pt x="95096" y="0"/>
                  </a:cubicBezTo>
                  <a:close/>
                </a:path>
              </a:pathLst>
            </a:custGeom>
            <a:solidFill>
              <a:srgbClr val="FFFFFF">
                <a:alpha val="92941"/>
              </a:srgbClr>
            </a:solidFill>
          </p:spPr>
        </p:sp>
        <p:sp>
          <p:nvSpPr>
            <p:cNvPr name="TextBox 24" id="24"/>
            <p:cNvSpPr txBox="true"/>
            <p:nvPr/>
          </p:nvSpPr>
          <p:spPr>
            <a:xfrm>
              <a:off x="0" y="-66675"/>
              <a:ext cx="1093530" cy="977219"/>
            </a:xfrm>
            <a:prstGeom prst="rect">
              <a:avLst/>
            </a:prstGeom>
          </p:spPr>
          <p:txBody>
            <a:bodyPr anchor="ctr" rtlCol="false" tIns="50800" lIns="50800" bIns="50800" rIns="50800"/>
            <a:lstStyle/>
            <a:p>
              <a:pPr algn="ctr">
                <a:lnSpc>
                  <a:spcPts val="3151"/>
                </a:lnSpc>
              </a:pPr>
            </a:p>
          </p:txBody>
        </p:sp>
      </p:grpSp>
      <p:sp>
        <p:nvSpPr>
          <p:cNvPr name="TextBox 25" id="25"/>
          <p:cNvSpPr txBox="true"/>
          <p:nvPr/>
        </p:nvSpPr>
        <p:spPr>
          <a:xfrm rot="0">
            <a:off x="12373250" y="3433831"/>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CODECEPTION</a:t>
            </a:r>
          </a:p>
        </p:txBody>
      </p:sp>
      <p:sp>
        <p:nvSpPr>
          <p:cNvPr name="TextBox 26" id="26"/>
          <p:cNvSpPr txBox="true"/>
          <p:nvPr/>
        </p:nvSpPr>
        <p:spPr>
          <a:xfrm rot="0">
            <a:off x="12427819" y="4056996"/>
            <a:ext cx="3781329" cy="3100064"/>
          </a:xfrm>
          <a:prstGeom prst="rect">
            <a:avLst/>
          </a:prstGeom>
        </p:spPr>
        <p:txBody>
          <a:bodyPr anchor="t" rtlCol="false" tIns="0" lIns="0" bIns="0" rIns="0">
            <a:spAutoFit/>
          </a:bodyPr>
          <a:lstStyle/>
          <a:p>
            <a:pPr algn="just">
              <a:lnSpc>
                <a:spcPts val="3041"/>
              </a:lnSpc>
            </a:pPr>
            <a:r>
              <a:rPr lang="en-US" sz="2172">
                <a:solidFill>
                  <a:srgbClr val="000000"/>
                </a:solidFill>
                <a:latin typeface="Poppins"/>
                <a:ea typeface="Poppins"/>
                <a:cs typeface="Poppins"/>
                <a:sym typeface="Poppins"/>
              </a:rPr>
              <a:t>✔ Suport complet (unit, funcțional, E2E), stil BDD, ideal pentru testare complexă</a:t>
            </a:r>
          </a:p>
          <a:p>
            <a:pPr algn="just" marL="0" indent="0" lvl="0">
              <a:lnSpc>
                <a:spcPts val="3041"/>
              </a:lnSpc>
              <a:spcBef>
                <a:spcPct val="0"/>
              </a:spcBef>
            </a:pPr>
            <a:r>
              <a:rPr lang="en-US" sz="2172">
                <a:solidFill>
                  <a:srgbClr val="000000"/>
                </a:solidFill>
                <a:latin typeface="Poppins"/>
                <a:ea typeface="Poppins"/>
                <a:cs typeface="Poppins"/>
                <a:sym typeface="Poppins"/>
              </a:rPr>
              <a:t> ✘ Configurare grea, lent în proiecte mici, prea complex pentru teste simple</a:t>
            </a:r>
          </a:p>
        </p:txBody>
      </p:sp>
      <p:grpSp>
        <p:nvGrpSpPr>
          <p:cNvPr name="Group 27" id="27"/>
          <p:cNvGrpSpPr/>
          <p:nvPr/>
        </p:nvGrpSpPr>
        <p:grpSpPr>
          <a:xfrm rot="0">
            <a:off x="-514350" y="9258300"/>
            <a:ext cx="14241079" cy="719678"/>
            <a:chOff x="0" y="0"/>
            <a:chExt cx="3750737" cy="189545"/>
          </a:xfrm>
        </p:grpSpPr>
        <p:sp>
          <p:nvSpPr>
            <p:cNvPr name="Freeform 28" id="28"/>
            <p:cNvSpPr/>
            <p:nvPr/>
          </p:nvSpPr>
          <p:spPr>
            <a:xfrm flipH="false" flipV="false" rot="0">
              <a:off x="0" y="0"/>
              <a:ext cx="3750737" cy="189545"/>
            </a:xfrm>
            <a:custGeom>
              <a:avLst/>
              <a:gdLst/>
              <a:ahLst/>
              <a:cxnLst/>
              <a:rect r="r" b="b" t="t" l="l"/>
              <a:pathLst>
                <a:path h="189545" w="3750737">
                  <a:moveTo>
                    <a:pt x="18484" y="0"/>
                  </a:moveTo>
                  <a:lnTo>
                    <a:pt x="3732254" y="0"/>
                  </a:lnTo>
                  <a:cubicBezTo>
                    <a:pt x="3742461" y="0"/>
                    <a:pt x="3750737" y="8275"/>
                    <a:pt x="3750737" y="18484"/>
                  </a:cubicBezTo>
                  <a:lnTo>
                    <a:pt x="3750737" y="171061"/>
                  </a:lnTo>
                  <a:cubicBezTo>
                    <a:pt x="3750737" y="181270"/>
                    <a:pt x="3742461" y="189545"/>
                    <a:pt x="3732254" y="189545"/>
                  </a:cubicBezTo>
                  <a:lnTo>
                    <a:pt x="18484" y="189545"/>
                  </a:lnTo>
                  <a:cubicBezTo>
                    <a:pt x="8275" y="189545"/>
                    <a:pt x="0" y="181270"/>
                    <a:pt x="0" y="171061"/>
                  </a:cubicBezTo>
                  <a:lnTo>
                    <a:pt x="0" y="18484"/>
                  </a:lnTo>
                  <a:cubicBezTo>
                    <a:pt x="0" y="8275"/>
                    <a:pt x="8275" y="0"/>
                    <a:pt x="18484" y="0"/>
                  </a:cubicBezTo>
                  <a:close/>
                </a:path>
              </a:pathLst>
            </a:custGeom>
            <a:gradFill rotWithShape="true">
              <a:gsLst>
                <a:gs pos="0">
                  <a:srgbClr val="0039E6">
                    <a:alpha val="100000"/>
                  </a:srgbClr>
                </a:gs>
                <a:gs pos="100000">
                  <a:srgbClr val="3CFFE2">
                    <a:alpha val="100000"/>
                  </a:srgbClr>
                </a:gs>
              </a:gsLst>
              <a:path path="circle">
                <a:fillToRect l="0" r="100000" t="0" b="100000"/>
              </a:path>
              <a:tileRect r="0" l="-100000" b="0" t="-100000"/>
            </a:gradFill>
          </p:spPr>
        </p:sp>
        <p:sp>
          <p:nvSpPr>
            <p:cNvPr name="TextBox 29" id="29"/>
            <p:cNvSpPr txBox="true"/>
            <p:nvPr/>
          </p:nvSpPr>
          <p:spPr>
            <a:xfrm>
              <a:off x="0" y="-66675"/>
              <a:ext cx="3750737" cy="256220"/>
            </a:xfrm>
            <a:prstGeom prst="rect">
              <a:avLst/>
            </a:prstGeom>
          </p:spPr>
          <p:txBody>
            <a:bodyPr anchor="ctr" rtlCol="false" tIns="50800" lIns="50800" bIns="50800" rIns="50800"/>
            <a:lstStyle/>
            <a:p>
              <a:pPr algn="ctr">
                <a:lnSpc>
                  <a:spcPts val="3151"/>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14350" y="9258300"/>
            <a:ext cx="14241079" cy="719678"/>
            <a:chOff x="0" y="0"/>
            <a:chExt cx="3750737" cy="189545"/>
          </a:xfrm>
        </p:grpSpPr>
        <p:sp>
          <p:nvSpPr>
            <p:cNvPr name="Freeform 3" id="3"/>
            <p:cNvSpPr/>
            <p:nvPr/>
          </p:nvSpPr>
          <p:spPr>
            <a:xfrm flipH="false" flipV="false" rot="0">
              <a:off x="0" y="0"/>
              <a:ext cx="3750737" cy="189545"/>
            </a:xfrm>
            <a:custGeom>
              <a:avLst/>
              <a:gdLst/>
              <a:ahLst/>
              <a:cxnLst/>
              <a:rect r="r" b="b" t="t" l="l"/>
              <a:pathLst>
                <a:path h="189545" w="3750737">
                  <a:moveTo>
                    <a:pt x="18484" y="0"/>
                  </a:moveTo>
                  <a:lnTo>
                    <a:pt x="3732254" y="0"/>
                  </a:lnTo>
                  <a:cubicBezTo>
                    <a:pt x="3742461" y="0"/>
                    <a:pt x="3750737" y="8275"/>
                    <a:pt x="3750737" y="18484"/>
                  </a:cubicBezTo>
                  <a:lnTo>
                    <a:pt x="3750737" y="171061"/>
                  </a:lnTo>
                  <a:cubicBezTo>
                    <a:pt x="3750737" y="181270"/>
                    <a:pt x="3742461" y="189545"/>
                    <a:pt x="3732254" y="189545"/>
                  </a:cubicBezTo>
                  <a:lnTo>
                    <a:pt x="18484" y="189545"/>
                  </a:lnTo>
                  <a:cubicBezTo>
                    <a:pt x="8275" y="189545"/>
                    <a:pt x="0" y="181270"/>
                    <a:pt x="0" y="171061"/>
                  </a:cubicBezTo>
                  <a:lnTo>
                    <a:pt x="0" y="18484"/>
                  </a:lnTo>
                  <a:cubicBezTo>
                    <a:pt x="0" y="8275"/>
                    <a:pt x="8275" y="0"/>
                    <a:pt x="18484" y="0"/>
                  </a:cubicBezTo>
                  <a:close/>
                </a:path>
              </a:pathLst>
            </a:custGeom>
            <a:gradFill rotWithShape="true">
              <a:gsLst>
                <a:gs pos="0">
                  <a:srgbClr val="0039E6">
                    <a:alpha val="100000"/>
                  </a:srgbClr>
                </a:gs>
                <a:gs pos="100000">
                  <a:srgbClr val="3CFFE2">
                    <a:alpha val="100000"/>
                  </a:srgbClr>
                </a:gs>
              </a:gsLst>
              <a:path path="circle">
                <a:fillToRect l="0" r="100000" t="0" b="100000"/>
              </a:path>
              <a:tileRect r="0" l="-100000" b="0" t="-100000"/>
            </a:gradFill>
          </p:spPr>
        </p:sp>
        <p:sp>
          <p:nvSpPr>
            <p:cNvPr name="TextBox 4" id="4"/>
            <p:cNvSpPr txBox="true"/>
            <p:nvPr/>
          </p:nvSpPr>
          <p:spPr>
            <a:xfrm>
              <a:off x="0" y="-66675"/>
              <a:ext cx="3750737" cy="256220"/>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3051561">
            <a:off x="12502737" y="-404591"/>
            <a:ext cx="4490477" cy="5045479"/>
          </a:xfrm>
          <a:custGeom>
            <a:avLst/>
            <a:gdLst/>
            <a:ahLst/>
            <a:cxnLst/>
            <a:rect r="r" b="b" t="t" l="l"/>
            <a:pathLst>
              <a:path h="5045479" w="4490477">
                <a:moveTo>
                  <a:pt x="0" y="0"/>
                </a:moveTo>
                <a:lnTo>
                  <a:pt x="4490477" y="0"/>
                </a:lnTo>
                <a:lnTo>
                  <a:pt x="4490477" y="5045479"/>
                </a:lnTo>
                <a:lnTo>
                  <a:pt x="0" y="5045479"/>
                </a:lnTo>
                <a:lnTo>
                  <a:pt x="0" y="0"/>
                </a:lnTo>
                <a:close/>
              </a:path>
            </a:pathLst>
          </a:custGeom>
          <a:blipFill>
            <a:blip r:embed="rId2"/>
            <a:stretch>
              <a:fillRect l="0" t="0" r="0" b="0"/>
            </a:stretch>
          </a:blipFill>
        </p:spPr>
      </p:sp>
      <p:sp>
        <p:nvSpPr>
          <p:cNvPr name="Freeform 6" id="6"/>
          <p:cNvSpPr/>
          <p:nvPr/>
        </p:nvSpPr>
        <p:spPr>
          <a:xfrm flipH="false" flipV="false" rot="0">
            <a:off x="13872992" y="838692"/>
            <a:ext cx="2259959" cy="2365930"/>
          </a:xfrm>
          <a:custGeom>
            <a:avLst/>
            <a:gdLst/>
            <a:ahLst/>
            <a:cxnLst/>
            <a:rect r="r" b="b" t="t" l="l"/>
            <a:pathLst>
              <a:path h="2365930" w="2259959">
                <a:moveTo>
                  <a:pt x="0" y="0"/>
                </a:moveTo>
                <a:lnTo>
                  <a:pt x="2259958" y="0"/>
                </a:lnTo>
                <a:lnTo>
                  <a:pt x="2259958" y="2365930"/>
                </a:lnTo>
                <a:lnTo>
                  <a:pt x="0" y="2365930"/>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42753"/>
            <a:ext cx="11522515" cy="1352550"/>
          </a:xfrm>
          <a:prstGeom prst="rect">
            <a:avLst/>
          </a:prstGeom>
        </p:spPr>
        <p:txBody>
          <a:bodyPr anchor="t" rtlCol="false" tIns="0" lIns="0" bIns="0" rIns="0">
            <a:spAutoFit/>
          </a:bodyPr>
          <a:lstStyle/>
          <a:p>
            <a:pPr algn="l">
              <a:lnSpc>
                <a:spcPts val="10098"/>
              </a:lnSpc>
            </a:pPr>
            <a:r>
              <a:rPr lang="en-US" sz="8415" b="true">
                <a:solidFill>
                  <a:srgbClr val="FFFFFF"/>
                </a:solidFill>
                <a:latin typeface="Poppins Bold"/>
                <a:ea typeface="Poppins Bold"/>
                <a:cs typeface="Poppins Bold"/>
                <a:sym typeface="Poppins Bold"/>
              </a:rPr>
              <a:t>APLICAȚIA NOASTRĂ</a:t>
            </a:r>
          </a:p>
        </p:txBody>
      </p:sp>
      <p:sp>
        <p:nvSpPr>
          <p:cNvPr name="TextBox 8" id="8"/>
          <p:cNvSpPr txBox="true"/>
          <p:nvPr/>
        </p:nvSpPr>
        <p:spPr>
          <a:xfrm rot="0">
            <a:off x="1445378" y="1935932"/>
            <a:ext cx="8110612" cy="1426877"/>
          </a:xfrm>
          <a:prstGeom prst="rect">
            <a:avLst/>
          </a:prstGeom>
        </p:spPr>
        <p:txBody>
          <a:bodyPr anchor="t" rtlCol="false" tIns="0" lIns="0" bIns="0" rIns="0">
            <a:spAutoFit/>
          </a:bodyPr>
          <a:lstStyle/>
          <a:p>
            <a:pPr algn="l">
              <a:lnSpc>
                <a:spcPts val="10578"/>
              </a:lnSpc>
            </a:pPr>
            <a:r>
              <a:rPr lang="en-US" sz="8815" b="true">
                <a:solidFill>
                  <a:srgbClr val="65FFE8"/>
                </a:solidFill>
                <a:latin typeface="Poppins Bold"/>
                <a:ea typeface="Poppins Bold"/>
                <a:cs typeface="Poppins Bold"/>
                <a:sym typeface="Poppins Bold"/>
              </a:rPr>
              <a:t>NOTE APP</a:t>
            </a:r>
          </a:p>
        </p:txBody>
      </p:sp>
      <p:sp>
        <p:nvSpPr>
          <p:cNvPr name="TextBox 9" id="9"/>
          <p:cNvSpPr txBox="true"/>
          <p:nvPr/>
        </p:nvSpPr>
        <p:spPr>
          <a:xfrm rot="0">
            <a:off x="880949" y="3522018"/>
            <a:ext cx="16020101" cy="5383496"/>
          </a:xfrm>
          <a:prstGeom prst="rect">
            <a:avLst/>
          </a:prstGeom>
        </p:spPr>
        <p:txBody>
          <a:bodyPr anchor="t" rtlCol="false" tIns="0" lIns="0" bIns="0" rIns="0">
            <a:spAutoFit/>
          </a:bodyPr>
          <a:lstStyle/>
          <a:p>
            <a:pPr algn="l">
              <a:lnSpc>
                <a:spcPts val="3571"/>
              </a:lnSpc>
            </a:pPr>
            <a:r>
              <a:rPr lang="en-US" sz="2551">
                <a:solidFill>
                  <a:srgbClr val="FFFFFF"/>
                </a:solidFill>
                <a:latin typeface="Poppins"/>
                <a:ea typeface="Poppins"/>
                <a:cs typeface="Poppins"/>
                <a:sym typeface="Poppins"/>
              </a:rPr>
              <a:t>    Am ales să dezvoltăm o aplicație backend simplă, dar realistă, de tip NoteApp – un sistem de gestionare a notițelor personale.</a:t>
            </a:r>
          </a:p>
          <a:p>
            <a:pPr algn="l">
              <a:lnSpc>
                <a:spcPts val="3571"/>
              </a:lnSpc>
            </a:pPr>
            <a:r>
              <a:rPr lang="en-US" sz="2551">
                <a:solidFill>
                  <a:srgbClr val="FFFFFF"/>
                </a:solidFill>
                <a:latin typeface="Poppins"/>
                <a:ea typeface="Poppins"/>
                <a:cs typeface="Poppins"/>
                <a:sym typeface="Poppins"/>
              </a:rPr>
              <a:t>Utilizatorii își pot crea, edita, șterge și filtra notițele, folosind funcționalități organizate pe 4 servicii principale:</a:t>
            </a:r>
          </a:p>
          <a:p>
            <a:pPr algn="l" marL="1101670" indent="-367223" lvl="2">
              <a:lnSpc>
                <a:spcPts val="3571"/>
              </a:lnSpc>
              <a:buFont typeface="Arial"/>
              <a:buChar char="⚬"/>
            </a:pPr>
            <a:r>
              <a:rPr lang="en-US" b="true" sz="2551">
                <a:solidFill>
                  <a:srgbClr val="FFFFFF"/>
                </a:solidFill>
                <a:latin typeface="Poppins Bold"/>
                <a:ea typeface="Poppins Bold"/>
                <a:cs typeface="Poppins Bold"/>
                <a:sym typeface="Poppins Bold"/>
              </a:rPr>
              <a:t>NoteService, TagService, FilterService, AuthService, </a:t>
            </a:r>
            <a:r>
              <a:rPr lang="en-US" sz="2551">
                <a:solidFill>
                  <a:srgbClr val="FFFFFF"/>
                </a:solidFill>
                <a:latin typeface="Poppins"/>
                <a:ea typeface="Poppins"/>
                <a:cs typeface="Poppins"/>
                <a:sym typeface="Poppins"/>
              </a:rPr>
              <a:t>detaliate în slide-ul următor</a:t>
            </a:r>
          </a:p>
          <a:p>
            <a:pPr algn="l">
              <a:lnSpc>
                <a:spcPts val="3571"/>
              </a:lnSpc>
            </a:pPr>
            <a:r>
              <a:rPr lang="en-US" sz="2551">
                <a:solidFill>
                  <a:srgbClr val="FFFFFF"/>
                </a:solidFill>
                <a:latin typeface="Poppins"/>
                <a:ea typeface="Poppins"/>
                <a:cs typeface="Poppins"/>
                <a:sym typeface="Poppins"/>
              </a:rPr>
              <a:t>    Ca și framework de testare, am ales PHPUnit pentru a valida funcționalitățile aplicației NoteApp.</a:t>
            </a:r>
          </a:p>
          <a:p>
            <a:pPr algn="l" marL="0" indent="0" lvl="0">
              <a:lnSpc>
                <a:spcPts val="3571"/>
              </a:lnSpc>
              <a:spcBef>
                <a:spcPct val="0"/>
              </a:spcBef>
            </a:pPr>
            <a:r>
              <a:rPr lang="en-US" sz="2551">
                <a:solidFill>
                  <a:srgbClr val="FFFFFF"/>
                </a:solidFill>
                <a:latin typeface="Poppins"/>
                <a:ea typeface="Poppins"/>
                <a:cs typeface="Poppins"/>
                <a:sym typeface="Poppins"/>
              </a:rPr>
              <a:t>Acesta oferă exact ceea ce avem nevoie: permite scrierea de teste clare, oferă suport pentru testare izolată prin mocking – esențial pentru verificarea accesului condiționat la notițe – și generează rapoarte de acoperire a codului, utile pentru a analiza cât din aplicație este acoperită de teste. În plus, se integrează ușor prin Composer în structura noastră și este un framework stabil și adaptat testării logicii backend în contextul unei aplicații reale. </a:t>
            </a:r>
          </a:p>
          <a:p>
            <a:pPr algn="l" marL="0" indent="0" lvl="0">
              <a:lnSpc>
                <a:spcPts val="357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F0059">
                <a:alpha val="100000"/>
              </a:srgbClr>
            </a:gs>
            <a:gs pos="66667">
              <a:srgbClr val="00E8FF">
                <a:alpha val="100000"/>
              </a:srgbClr>
            </a:gs>
            <a:gs pos="100000">
              <a:srgbClr val="A600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86203" y="-2302612"/>
            <a:ext cx="7367587" cy="6290077"/>
          </a:xfrm>
          <a:custGeom>
            <a:avLst/>
            <a:gdLst/>
            <a:ahLst/>
            <a:cxnLst/>
            <a:rect r="r" b="b" t="t" l="l"/>
            <a:pathLst>
              <a:path h="6290077" w="7367587">
                <a:moveTo>
                  <a:pt x="0" y="0"/>
                </a:moveTo>
                <a:lnTo>
                  <a:pt x="7367586" y="0"/>
                </a:lnTo>
                <a:lnTo>
                  <a:pt x="7367586" y="6290077"/>
                </a:lnTo>
                <a:lnTo>
                  <a:pt x="0" y="6290077"/>
                </a:lnTo>
                <a:lnTo>
                  <a:pt x="0" y="0"/>
                </a:lnTo>
                <a:close/>
              </a:path>
            </a:pathLst>
          </a:custGeom>
          <a:blipFill>
            <a:blip r:embed="rId2"/>
            <a:stretch>
              <a:fillRect l="0" t="0" r="0" b="0"/>
            </a:stretch>
          </a:blipFill>
        </p:spPr>
      </p:sp>
      <p:sp>
        <p:nvSpPr>
          <p:cNvPr name="Freeform 3" id="3"/>
          <p:cNvSpPr/>
          <p:nvPr/>
        </p:nvSpPr>
        <p:spPr>
          <a:xfrm flipH="false" flipV="false" rot="0">
            <a:off x="14860402" y="6850647"/>
            <a:ext cx="4797796" cy="4815306"/>
          </a:xfrm>
          <a:custGeom>
            <a:avLst/>
            <a:gdLst/>
            <a:ahLst/>
            <a:cxnLst/>
            <a:rect r="r" b="b" t="t" l="l"/>
            <a:pathLst>
              <a:path h="4815306" w="4797796">
                <a:moveTo>
                  <a:pt x="0" y="0"/>
                </a:moveTo>
                <a:lnTo>
                  <a:pt x="4797796" y="0"/>
                </a:lnTo>
                <a:lnTo>
                  <a:pt x="4797796" y="4815306"/>
                </a:lnTo>
                <a:lnTo>
                  <a:pt x="0" y="4815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60880" y="3641829"/>
            <a:ext cx="4151998" cy="1727659"/>
            <a:chOff x="0" y="0"/>
            <a:chExt cx="1093530" cy="455021"/>
          </a:xfrm>
        </p:grpSpPr>
        <p:sp>
          <p:nvSpPr>
            <p:cNvPr name="Freeform 5" id="5"/>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6" id="6"/>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7" id="7"/>
          <p:cNvGrpSpPr/>
          <p:nvPr/>
        </p:nvGrpSpPr>
        <p:grpSpPr>
          <a:xfrm rot="0">
            <a:off x="260880" y="4333190"/>
            <a:ext cx="4151998" cy="1789488"/>
            <a:chOff x="0" y="0"/>
            <a:chExt cx="1093530" cy="471306"/>
          </a:xfrm>
        </p:grpSpPr>
        <p:sp>
          <p:nvSpPr>
            <p:cNvPr name="Freeform 8" id="8"/>
            <p:cNvSpPr/>
            <p:nvPr/>
          </p:nvSpPr>
          <p:spPr>
            <a:xfrm flipH="false" flipV="false" rot="0">
              <a:off x="0" y="0"/>
              <a:ext cx="1093530" cy="471306"/>
            </a:xfrm>
            <a:custGeom>
              <a:avLst/>
              <a:gdLst/>
              <a:ahLst/>
              <a:cxnLst/>
              <a:rect r="r" b="b" t="t" l="l"/>
              <a:pathLst>
                <a:path h="471306" w="1093530">
                  <a:moveTo>
                    <a:pt x="95096" y="0"/>
                  </a:moveTo>
                  <a:lnTo>
                    <a:pt x="998435" y="0"/>
                  </a:lnTo>
                  <a:cubicBezTo>
                    <a:pt x="1023655" y="0"/>
                    <a:pt x="1047844" y="10019"/>
                    <a:pt x="1065677" y="27853"/>
                  </a:cubicBezTo>
                  <a:cubicBezTo>
                    <a:pt x="1083511" y="45687"/>
                    <a:pt x="1093530" y="69875"/>
                    <a:pt x="1093530" y="95096"/>
                  </a:cubicBezTo>
                  <a:lnTo>
                    <a:pt x="1093530" y="376210"/>
                  </a:lnTo>
                  <a:cubicBezTo>
                    <a:pt x="1093530" y="428730"/>
                    <a:pt x="1050954" y="471306"/>
                    <a:pt x="998435" y="471306"/>
                  </a:cubicBezTo>
                  <a:lnTo>
                    <a:pt x="95096" y="471306"/>
                  </a:lnTo>
                  <a:cubicBezTo>
                    <a:pt x="42576" y="471306"/>
                    <a:pt x="0" y="428730"/>
                    <a:pt x="0" y="376210"/>
                  </a:cubicBezTo>
                  <a:lnTo>
                    <a:pt x="0" y="95096"/>
                  </a:lnTo>
                  <a:cubicBezTo>
                    <a:pt x="0" y="42576"/>
                    <a:pt x="42576" y="0"/>
                    <a:pt x="95096" y="0"/>
                  </a:cubicBezTo>
                  <a:close/>
                </a:path>
              </a:pathLst>
            </a:custGeom>
            <a:solidFill>
              <a:srgbClr val="FFFFFF">
                <a:alpha val="92941"/>
              </a:srgbClr>
            </a:solidFill>
          </p:spPr>
        </p:sp>
        <p:sp>
          <p:nvSpPr>
            <p:cNvPr name="TextBox 9" id="9"/>
            <p:cNvSpPr txBox="true"/>
            <p:nvPr/>
          </p:nvSpPr>
          <p:spPr>
            <a:xfrm>
              <a:off x="0" y="-66675"/>
              <a:ext cx="1093530" cy="537981"/>
            </a:xfrm>
            <a:prstGeom prst="rect">
              <a:avLst/>
            </a:prstGeom>
          </p:spPr>
          <p:txBody>
            <a:bodyPr anchor="ctr" rtlCol="false" tIns="50800" lIns="50800" bIns="50800" rIns="50800"/>
            <a:lstStyle/>
            <a:p>
              <a:pPr algn="ctr">
                <a:lnSpc>
                  <a:spcPts val="3151"/>
                </a:lnSpc>
              </a:pPr>
            </a:p>
          </p:txBody>
        </p:sp>
      </p:grpSp>
      <p:grpSp>
        <p:nvGrpSpPr>
          <p:cNvPr name="Group 10" id="10"/>
          <p:cNvGrpSpPr/>
          <p:nvPr/>
        </p:nvGrpSpPr>
        <p:grpSpPr>
          <a:xfrm rot="0">
            <a:off x="4685265" y="3641829"/>
            <a:ext cx="4151998" cy="1727659"/>
            <a:chOff x="0" y="0"/>
            <a:chExt cx="1093530" cy="455021"/>
          </a:xfrm>
        </p:grpSpPr>
        <p:sp>
          <p:nvSpPr>
            <p:cNvPr name="Freeform 11" id="11"/>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2" id="12"/>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13" id="13"/>
          <p:cNvGrpSpPr/>
          <p:nvPr/>
        </p:nvGrpSpPr>
        <p:grpSpPr>
          <a:xfrm rot="0">
            <a:off x="4685265" y="4351494"/>
            <a:ext cx="4151998" cy="1771184"/>
            <a:chOff x="0" y="0"/>
            <a:chExt cx="1093530" cy="466485"/>
          </a:xfrm>
        </p:grpSpPr>
        <p:sp>
          <p:nvSpPr>
            <p:cNvPr name="Freeform 14" id="14"/>
            <p:cNvSpPr/>
            <p:nvPr/>
          </p:nvSpPr>
          <p:spPr>
            <a:xfrm flipH="false" flipV="false" rot="0">
              <a:off x="0" y="0"/>
              <a:ext cx="1093530" cy="466485"/>
            </a:xfrm>
            <a:custGeom>
              <a:avLst/>
              <a:gdLst/>
              <a:ahLst/>
              <a:cxnLst/>
              <a:rect r="r" b="b" t="t" l="l"/>
              <a:pathLst>
                <a:path h="466485" w="1093530">
                  <a:moveTo>
                    <a:pt x="95096" y="0"/>
                  </a:moveTo>
                  <a:lnTo>
                    <a:pt x="998435" y="0"/>
                  </a:lnTo>
                  <a:cubicBezTo>
                    <a:pt x="1023655" y="0"/>
                    <a:pt x="1047844" y="10019"/>
                    <a:pt x="1065677" y="27853"/>
                  </a:cubicBezTo>
                  <a:cubicBezTo>
                    <a:pt x="1083511" y="45687"/>
                    <a:pt x="1093530" y="69875"/>
                    <a:pt x="1093530" y="95096"/>
                  </a:cubicBezTo>
                  <a:lnTo>
                    <a:pt x="1093530" y="371389"/>
                  </a:lnTo>
                  <a:cubicBezTo>
                    <a:pt x="1093530" y="423909"/>
                    <a:pt x="1050954" y="466485"/>
                    <a:pt x="998435" y="466485"/>
                  </a:cubicBezTo>
                  <a:lnTo>
                    <a:pt x="95096" y="466485"/>
                  </a:lnTo>
                  <a:cubicBezTo>
                    <a:pt x="42576" y="466485"/>
                    <a:pt x="0" y="423909"/>
                    <a:pt x="0" y="371389"/>
                  </a:cubicBezTo>
                  <a:lnTo>
                    <a:pt x="0" y="95096"/>
                  </a:lnTo>
                  <a:cubicBezTo>
                    <a:pt x="0" y="42576"/>
                    <a:pt x="42576" y="0"/>
                    <a:pt x="95096" y="0"/>
                  </a:cubicBezTo>
                  <a:close/>
                </a:path>
              </a:pathLst>
            </a:custGeom>
            <a:solidFill>
              <a:srgbClr val="FFFFFF">
                <a:alpha val="92941"/>
              </a:srgbClr>
            </a:solidFill>
          </p:spPr>
        </p:sp>
        <p:sp>
          <p:nvSpPr>
            <p:cNvPr name="TextBox 15" id="15"/>
            <p:cNvSpPr txBox="true"/>
            <p:nvPr/>
          </p:nvSpPr>
          <p:spPr>
            <a:xfrm>
              <a:off x="0" y="-66675"/>
              <a:ext cx="1093530" cy="533160"/>
            </a:xfrm>
            <a:prstGeom prst="rect">
              <a:avLst/>
            </a:prstGeom>
          </p:spPr>
          <p:txBody>
            <a:bodyPr anchor="ctr" rtlCol="false" tIns="50800" lIns="50800" bIns="50800" rIns="50800"/>
            <a:lstStyle/>
            <a:p>
              <a:pPr algn="ctr">
                <a:lnSpc>
                  <a:spcPts val="3151"/>
                </a:lnSpc>
              </a:pPr>
            </a:p>
          </p:txBody>
        </p:sp>
      </p:grpSp>
      <p:grpSp>
        <p:nvGrpSpPr>
          <p:cNvPr name="Group 16" id="16"/>
          <p:cNvGrpSpPr/>
          <p:nvPr/>
        </p:nvGrpSpPr>
        <p:grpSpPr>
          <a:xfrm rot="0">
            <a:off x="9171929" y="3641829"/>
            <a:ext cx="4151998" cy="1727659"/>
            <a:chOff x="0" y="0"/>
            <a:chExt cx="1093530" cy="455021"/>
          </a:xfrm>
        </p:grpSpPr>
        <p:sp>
          <p:nvSpPr>
            <p:cNvPr name="Freeform 17" id="17"/>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8" id="18"/>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19" id="19"/>
          <p:cNvGrpSpPr/>
          <p:nvPr/>
        </p:nvGrpSpPr>
        <p:grpSpPr>
          <a:xfrm rot="0">
            <a:off x="9171929" y="4351494"/>
            <a:ext cx="4151998" cy="1771184"/>
            <a:chOff x="0" y="0"/>
            <a:chExt cx="1093530" cy="466485"/>
          </a:xfrm>
        </p:grpSpPr>
        <p:sp>
          <p:nvSpPr>
            <p:cNvPr name="Freeform 20" id="20"/>
            <p:cNvSpPr/>
            <p:nvPr/>
          </p:nvSpPr>
          <p:spPr>
            <a:xfrm flipH="false" flipV="false" rot="0">
              <a:off x="0" y="0"/>
              <a:ext cx="1093530" cy="466485"/>
            </a:xfrm>
            <a:custGeom>
              <a:avLst/>
              <a:gdLst/>
              <a:ahLst/>
              <a:cxnLst/>
              <a:rect r="r" b="b" t="t" l="l"/>
              <a:pathLst>
                <a:path h="466485" w="1093530">
                  <a:moveTo>
                    <a:pt x="95096" y="0"/>
                  </a:moveTo>
                  <a:lnTo>
                    <a:pt x="998435" y="0"/>
                  </a:lnTo>
                  <a:cubicBezTo>
                    <a:pt x="1023655" y="0"/>
                    <a:pt x="1047844" y="10019"/>
                    <a:pt x="1065677" y="27853"/>
                  </a:cubicBezTo>
                  <a:cubicBezTo>
                    <a:pt x="1083511" y="45687"/>
                    <a:pt x="1093530" y="69875"/>
                    <a:pt x="1093530" y="95096"/>
                  </a:cubicBezTo>
                  <a:lnTo>
                    <a:pt x="1093530" y="371389"/>
                  </a:lnTo>
                  <a:cubicBezTo>
                    <a:pt x="1093530" y="423909"/>
                    <a:pt x="1050954" y="466485"/>
                    <a:pt x="998435" y="466485"/>
                  </a:cubicBezTo>
                  <a:lnTo>
                    <a:pt x="95096" y="466485"/>
                  </a:lnTo>
                  <a:cubicBezTo>
                    <a:pt x="42576" y="466485"/>
                    <a:pt x="0" y="423909"/>
                    <a:pt x="0" y="371389"/>
                  </a:cubicBezTo>
                  <a:lnTo>
                    <a:pt x="0" y="95096"/>
                  </a:lnTo>
                  <a:cubicBezTo>
                    <a:pt x="0" y="42576"/>
                    <a:pt x="42576" y="0"/>
                    <a:pt x="95096" y="0"/>
                  </a:cubicBezTo>
                  <a:close/>
                </a:path>
              </a:pathLst>
            </a:custGeom>
            <a:solidFill>
              <a:srgbClr val="FFFFFF">
                <a:alpha val="92941"/>
              </a:srgbClr>
            </a:solidFill>
          </p:spPr>
        </p:sp>
        <p:sp>
          <p:nvSpPr>
            <p:cNvPr name="TextBox 21" id="21"/>
            <p:cNvSpPr txBox="true"/>
            <p:nvPr/>
          </p:nvSpPr>
          <p:spPr>
            <a:xfrm>
              <a:off x="0" y="-66675"/>
              <a:ext cx="1093530" cy="533160"/>
            </a:xfrm>
            <a:prstGeom prst="rect">
              <a:avLst/>
            </a:prstGeom>
          </p:spPr>
          <p:txBody>
            <a:bodyPr anchor="ctr" rtlCol="false" tIns="50800" lIns="50800" bIns="50800" rIns="50800"/>
            <a:lstStyle/>
            <a:p>
              <a:pPr algn="ctr">
                <a:lnSpc>
                  <a:spcPts val="3151"/>
                </a:lnSpc>
              </a:pPr>
            </a:p>
          </p:txBody>
        </p:sp>
      </p:grpSp>
      <p:grpSp>
        <p:nvGrpSpPr>
          <p:cNvPr name="Group 22" id="22"/>
          <p:cNvGrpSpPr/>
          <p:nvPr/>
        </p:nvGrpSpPr>
        <p:grpSpPr>
          <a:xfrm rot="0">
            <a:off x="13774674" y="3641829"/>
            <a:ext cx="4151998" cy="1727659"/>
            <a:chOff x="0" y="0"/>
            <a:chExt cx="1093530" cy="455021"/>
          </a:xfrm>
        </p:grpSpPr>
        <p:sp>
          <p:nvSpPr>
            <p:cNvPr name="Freeform 23" id="23"/>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25" id="25"/>
          <p:cNvGrpSpPr/>
          <p:nvPr/>
        </p:nvGrpSpPr>
        <p:grpSpPr>
          <a:xfrm rot="0">
            <a:off x="13774674" y="4351494"/>
            <a:ext cx="4151998" cy="1771184"/>
            <a:chOff x="0" y="0"/>
            <a:chExt cx="1093530" cy="466485"/>
          </a:xfrm>
        </p:grpSpPr>
        <p:sp>
          <p:nvSpPr>
            <p:cNvPr name="Freeform 26" id="26"/>
            <p:cNvSpPr/>
            <p:nvPr/>
          </p:nvSpPr>
          <p:spPr>
            <a:xfrm flipH="false" flipV="false" rot="0">
              <a:off x="0" y="0"/>
              <a:ext cx="1093530" cy="466485"/>
            </a:xfrm>
            <a:custGeom>
              <a:avLst/>
              <a:gdLst/>
              <a:ahLst/>
              <a:cxnLst/>
              <a:rect r="r" b="b" t="t" l="l"/>
              <a:pathLst>
                <a:path h="466485" w="1093530">
                  <a:moveTo>
                    <a:pt x="95096" y="0"/>
                  </a:moveTo>
                  <a:lnTo>
                    <a:pt x="998435" y="0"/>
                  </a:lnTo>
                  <a:cubicBezTo>
                    <a:pt x="1023655" y="0"/>
                    <a:pt x="1047844" y="10019"/>
                    <a:pt x="1065677" y="27853"/>
                  </a:cubicBezTo>
                  <a:cubicBezTo>
                    <a:pt x="1083511" y="45687"/>
                    <a:pt x="1093530" y="69875"/>
                    <a:pt x="1093530" y="95096"/>
                  </a:cubicBezTo>
                  <a:lnTo>
                    <a:pt x="1093530" y="371389"/>
                  </a:lnTo>
                  <a:cubicBezTo>
                    <a:pt x="1093530" y="423909"/>
                    <a:pt x="1050954" y="466485"/>
                    <a:pt x="998435" y="466485"/>
                  </a:cubicBezTo>
                  <a:lnTo>
                    <a:pt x="95096" y="466485"/>
                  </a:lnTo>
                  <a:cubicBezTo>
                    <a:pt x="42576" y="466485"/>
                    <a:pt x="0" y="423909"/>
                    <a:pt x="0" y="371389"/>
                  </a:cubicBezTo>
                  <a:lnTo>
                    <a:pt x="0" y="95096"/>
                  </a:lnTo>
                  <a:cubicBezTo>
                    <a:pt x="0" y="42576"/>
                    <a:pt x="42576" y="0"/>
                    <a:pt x="95096" y="0"/>
                  </a:cubicBezTo>
                  <a:close/>
                </a:path>
              </a:pathLst>
            </a:custGeom>
            <a:solidFill>
              <a:srgbClr val="FFFFFF">
                <a:alpha val="92941"/>
              </a:srgbClr>
            </a:solidFill>
          </p:spPr>
        </p:sp>
        <p:sp>
          <p:nvSpPr>
            <p:cNvPr name="TextBox 27" id="27"/>
            <p:cNvSpPr txBox="true"/>
            <p:nvPr/>
          </p:nvSpPr>
          <p:spPr>
            <a:xfrm>
              <a:off x="0" y="-66675"/>
              <a:ext cx="1093530" cy="533160"/>
            </a:xfrm>
            <a:prstGeom prst="rect">
              <a:avLst/>
            </a:prstGeom>
          </p:spPr>
          <p:txBody>
            <a:bodyPr anchor="ctr" rtlCol="false" tIns="50800" lIns="50800" bIns="50800" rIns="50800"/>
            <a:lstStyle/>
            <a:p>
              <a:pPr algn="ctr">
                <a:lnSpc>
                  <a:spcPts val="3151"/>
                </a:lnSpc>
              </a:pPr>
            </a:p>
          </p:txBody>
        </p:sp>
      </p:grpSp>
      <p:sp>
        <p:nvSpPr>
          <p:cNvPr name="Freeform 28" id="28"/>
          <p:cNvSpPr/>
          <p:nvPr/>
        </p:nvSpPr>
        <p:spPr>
          <a:xfrm flipH="false" flipV="false" rot="0">
            <a:off x="-746711" y="6637028"/>
            <a:ext cx="4472609" cy="4114800"/>
          </a:xfrm>
          <a:custGeom>
            <a:avLst/>
            <a:gdLst/>
            <a:ahLst/>
            <a:cxnLst/>
            <a:rect r="r" b="b" t="t" l="l"/>
            <a:pathLst>
              <a:path h="4114800" w="4472609">
                <a:moveTo>
                  <a:pt x="0" y="0"/>
                </a:moveTo>
                <a:lnTo>
                  <a:pt x="4472608" y="0"/>
                </a:lnTo>
                <a:lnTo>
                  <a:pt x="44726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3216860" y="548863"/>
            <a:ext cx="12143899" cy="1954069"/>
          </a:xfrm>
          <a:prstGeom prst="rect">
            <a:avLst/>
          </a:prstGeom>
        </p:spPr>
        <p:txBody>
          <a:bodyPr anchor="t" rtlCol="false" tIns="0" lIns="0" bIns="0" rIns="0">
            <a:spAutoFit/>
          </a:bodyPr>
          <a:lstStyle/>
          <a:p>
            <a:pPr algn="ctr">
              <a:lnSpc>
                <a:spcPts val="15145"/>
              </a:lnSpc>
              <a:spcBef>
                <a:spcPct val="0"/>
              </a:spcBef>
            </a:pPr>
            <a:r>
              <a:rPr lang="en-US" b="true" sz="10818">
                <a:solidFill>
                  <a:srgbClr val="D8EDF5"/>
                </a:solidFill>
                <a:latin typeface="Poppins Bold"/>
                <a:ea typeface="Poppins Bold"/>
                <a:cs typeface="Poppins Bold"/>
                <a:sym typeface="Poppins Bold"/>
              </a:rPr>
              <a:t>SETUP ȘI SERVICII </a:t>
            </a:r>
          </a:p>
        </p:txBody>
      </p:sp>
      <p:sp>
        <p:nvSpPr>
          <p:cNvPr name="TextBox 30" id="30"/>
          <p:cNvSpPr txBox="true"/>
          <p:nvPr/>
        </p:nvSpPr>
        <p:spPr>
          <a:xfrm rot="0">
            <a:off x="377761" y="3821422"/>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NOTESERVICE </a:t>
            </a:r>
          </a:p>
        </p:txBody>
      </p:sp>
      <p:sp>
        <p:nvSpPr>
          <p:cNvPr name="TextBox 31" id="31"/>
          <p:cNvSpPr txBox="true"/>
          <p:nvPr/>
        </p:nvSpPr>
        <p:spPr>
          <a:xfrm rot="0">
            <a:off x="440302" y="4438984"/>
            <a:ext cx="3793154" cy="1535316"/>
          </a:xfrm>
          <a:prstGeom prst="rect">
            <a:avLst/>
          </a:prstGeom>
        </p:spPr>
        <p:txBody>
          <a:bodyPr anchor="t" rtlCol="false" tIns="0" lIns="0" bIns="0" rIns="0">
            <a:spAutoFit/>
          </a:bodyPr>
          <a:lstStyle/>
          <a:p>
            <a:pPr algn="ctr" marL="0" indent="0" lvl="0">
              <a:lnSpc>
                <a:spcPts val="3051"/>
              </a:lnSpc>
              <a:spcBef>
                <a:spcPct val="0"/>
              </a:spcBef>
            </a:pPr>
            <a:r>
              <a:rPr lang="en-US" sz="2179">
                <a:solidFill>
                  <a:srgbClr val="000000"/>
                </a:solidFill>
                <a:latin typeface="Poppins"/>
                <a:ea typeface="Poppins"/>
                <a:cs typeface="Poppins"/>
                <a:sym typeface="Poppins"/>
              </a:rPr>
              <a:t>gestionează crearea, editarea, ștergerea și afișarea notițelor unui utilizator.</a:t>
            </a:r>
          </a:p>
        </p:txBody>
      </p:sp>
      <p:sp>
        <p:nvSpPr>
          <p:cNvPr name="TextBox 32" id="32"/>
          <p:cNvSpPr txBox="true"/>
          <p:nvPr/>
        </p:nvSpPr>
        <p:spPr>
          <a:xfrm rot="0">
            <a:off x="4802146" y="3839726"/>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TAGSERVICE </a:t>
            </a:r>
          </a:p>
        </p:txBody>
      </p:sp>
      <p:sp>
        <p:nvSpPr>
          <p:cNvPr name="TextBox 33" id="33"/>
          <p:cNvSpPr txBox="true"/>
          <p:nvPr/>
        </p:nvSpPr>
        <p:spPr>
          <a:xfrm rot="0">
            <a:off x="4863168" y="4433562"/>
            <a:ext cx="3918236" cy="16096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000000"/>
                </a:solidFill>
                <a:latin typeface="Poppins"/>
                <a:ea typeface="Poppins"/>
                <a:cs typeface="Poppins"/>
                <a:sym typeface="Poppins"/>
              </a:rPr>
              <a:t>perm</a:t>
            </a:r>
            <a:r>
              <a:rPr lang="en-US" sz="2251">
                <a:solidFill>
                  <a:srgbClr val="000000"/>
                </a:solidFill>
                <a:latin typeface="Poppins"/>
                <a:ea typeface="Poppins"/>
                <a:cs typeface="Poppins"/>
                <a:sym typeface="Poppins"/>
              </a:rPr>
              <a:t>ite adăugarea, eliminarea și filtrarea notițelor pe baza etichetelor</a:t>
            </a:r>
          </a:p>
        </p:txBody>
      </p:sp>
      <p:sp>
        <p:nvSpPr>
          <p:cNvPr name="TextBox 34" id="34"/>
          <p:cNvSpPr txBox="true"/>
          <p:nvPr/>
        </p:nvSpPr>
        <p:spPr>
          <a:xfrm rot="0">
            <a:off x="9288810" y="3839726"/>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FILTERSERVICE </a:t>
            </a:r>
          </a:p>
        </p:txBody>
      </p:sp>
      <p:sp>
        <p:nvSpPr>
          <p:cNvPr name="TextBox 35" id="35"/>
          <p:cNvSpPr txBox="true"/>
          <p:nvPr/>
        </p:nvSpPr>
        <p:spPr>
          <a:xfrm rot="0">
            <a:off x="9465913" y="4505342"/>
            <a:ext cx="3918236" cy="1209641"/>
          </a:xfrm>
          <a:prstGeom prst="rect">
            <a:avLst/>
          </a:prstGeom>
        </p:spPr>
        <p:txBody>
          <a:bodyPr anchor="t" rtlCol="false" tIns="0" lIns="0" bIns="0" rIns="0">
            <a:spAutoFit/>
          </a:bodyPr>
          <a:lstStyle/>
          <a:p>
            <a:pPr algn="l" marL="0" indent="0" lvl="0">
              <a:lnSpc>
                <a:spcPts val="3151"/>
              </a:lnSpc>
              <a:spcBef>
                <a:spcPct val="0"/>
              </a:spcBef>
            </a:pPr>
            <a:r>
              <a:rPr lang="en-US" sz="2251">
                <a:solidFill>
                  <a:srgbClr val="000000"/>
                </a:solidFill>
                <a:latin typeface="Poppins"/>
                <a:ea typeface="Poppins"/>
                <a:cs typeface="Poppins"/>
                <a:sym typeface="Poppins"/>
              </a:rPr>
              <a:t>oferă</a:t>
            </a:r>
            <a:r>
              <a:rPr lang="en-US" sz="2251">
                <a:solidFill>
                  <a:srgbClr val="000000"/>
                </a:solidFill>
                <a:latin typeface="Poppins"/>
                <a:ea typeface="Poppins"/>
                <a:cs typeface="Poppins"/>
                <a:sym typeface="Poppins"/>
              </a:rPr>
              <a:t> căutare, sortare și filtrare a notițelor după text, dată sau alte criterii</a:t>
            </a:r>
          </a:p>
        </p:txBody>
      </p:sp>
      <p:sp>
        <p:nvSpPr>
          <p:cNvPr name="TextBox 36" id="36"/>
          <p:cNvSpPr txBox="true"/>
          <p:nvPr/>
        </p:nvSpPr>
        <p:spPr>
          <a:xfrm rot="0">
            <a:off x="13891555" y="4705367"/>
            <a:ext cx="3918236" cy="809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000000"/>
                </a:solidFill>
                <a:latin typeface="Poppins"/>
                <a:ea typeface="Poppins"/>
                <a:cs typeface="Poppins"/>
                <a:sym typeface="Poppins"/>
              </a:rPr>
              <a:t>s</a:t>
            </a:r>
            <a:r>
              <a:rPr lang="en-US" sz="2251">
                <a:solidFill>
                  <a:srgbClr val="000000"/>
                </a:solidFill>
                <a:latin typeface="Poppins"/>
                <a:ea typeface="Poppins"/>
                <a:cs typeface="Poppins"/>
                <a:sym typeface="Poppins"/>
              </a:rPr>
              <a:t>e ocupă cu autentificarea utilizatorilor </a:t>
            </a:r>
          </a:p>
        </p:txBody>
      </p:sp>
      <p:sp>
        <p:nvSpPr>
          <p:cNvPr name="TextBox 37" id="37"/>
          <p:cNvSpPr txBox="true"/>
          <p:nvPr/>
        </p:nvSpPr>
        <p:spPr>
          <a:xfrm rot="0">
            <a:off x="13774674" y="3826844"/>
            <a:ext cx="3918236" cy="647700"/>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AUTHSERVICE </a:t>
            </a:r>
          </a:p>
          <a:p>
            <a:pPr algn="ctr">
              <a:lnSpc>
                <a:spcPts val="25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DAGjxnaDO3Q</dc:identifier>
  <dcterms:modified xsi:type="dcterms:W3CDTF">2011-08-01T06:04:30Z</dcterms:modified>
  <cp:revision>1</cp:revision>
  <dc:title>Testare unitară în PHP</dc:title>
</cp:coreProperties>
</file>